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4"/>
  </p:notesMasterIdLst>
  <p:sldIdLst>
    <p:sldId id="256" r:id="rId2"/>
    <p:sldId id="257" r:id="rId3"/>
    <p:sldId id="260" r:id="rId4"/>
    <p:sldId id="262" r:id="rId5"/>
    <p:sldId id="265" r:id="rId6"/>
    <p:sldId id="264" r:id="rId7"/>
    <p:sldId id="266" r:id="rId8"/>
    <p:sldId id="269" r:id="rId9"/>
    <p:sldId id="268" r:id="rId10"/>
    <p:sldId id="267" r:id="rId11"/>
    <p:sldId id="271"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088"/>
  </p:normalViewPr>
  <p:slideViewPr>
    <p:cSldViewPr snapToGrid="0" snapToObjects="1">
      <p:cViewPr>
        <p:scale>
          <a:sx n="90" d="100"/>
          <a:sy n="90" d="100"/>
        </p:scale>
        <p:origin x="122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A359A-CD30-7A4A-9758-83C775CCFC45}" type="datetimeFigureOut">
              <a:rPr lang="en-US" smtClean="0"/>
              <a:t>4/29/17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303CC-5EFC-EF42-B97E-FA9122567511}" type="slidenum">
              <a:rPr lang="en-US" smtClean="0"/>
              <a:t>‹#›</a:t>
            </a:fld>
            <a:endParaRPr lang="en-US"/>
          </a:p>
        </p:txBody>
      </p:sp>
    </p:spTree>
    <p:extLst>
      <p:ext uri="{BB962C8B-B14F-4D97-AF65-F5344CB8AC3E}">
        <p14:creationId xmlns:p14="http://schemas.microsoft.com/office/powerpoint/2010/main" val="1539003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15</a:t>
            </a:r>
            <a:r>
              <a:rPr lang="en-US" sz="1200" kern="1200" baseline="0" dirty="0" smtClean="0">
                <a:solidFill>
                  <a:schemeClr val="tx1"/>
                </a:solidFill>
                <a:effectLst/>
                <a:latin typeface="+mn-lt"/>
                <a:ea typeface="+mn-ea"/>
                <a:cs typeface="+mn-cs"/>
              </a:rPr>
              <a:t> seconds</a:t>
            </a:r>
            <a:r>
              <a:rPr lang="en-US" sz="1200" kern="1200" dirty="0" smtClean="0">
                <a:solidFill>
                  <a:schemeClr val="tx1"/>
                </a:solidFill>
                <a:effectLst/>
                <a:latin typeface="+mn-lt"/>
                <a:ea typeface="+mn-ea"/>
                <a:cs typeface="+mn-cs"/>
              </a:rPr>
              <a:t>: Although you may have never thought about it, you’ve probably noticed that movie posters for Animations look pretty different than for action movies…just take a look at these top movies in each category!</a:t>
            </a:r>
          </a:p>
          <a:p>
            <a:r>
              <a:rPr lang="en-US" sz="1200" kern="1200" dirty="0" smtClean="0">
                <a:solidFill>
                  <a:schemeClr val="tx1"/>
                </a:solidFill>
                <a:effectLst/>
                <a:latin typeface="+mn-lt"/>
                <a:ea typeface="+mn-ea"/>
                <a:cs typeface="+mn-cs"/>
              </a:rPr>
              <a:t>Animated</a:t>
            </a:r>
            <a:r>
              <a:rPr lang="en-US" sz="1200" kern="1200" baseline="0" dirty="0" smtClean="0">
                <a:solidFill>
                  <a:schemeClr val="tx1"/>
                </a:solidFill>
                <a:effectLst/>
                <a:latin typeface="+mn-lt"/>
                <a:ea typeface="+mn-ea"/>
                <a:cs typeface="+mn-cs"/>
              </a:rPr>
              <a:t> movies have fun and sunny posters, and action movies tend to be gloomy and intense. The posters use different colors. And, the outlines of objects differ in their clarity.</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1</a:t>
            </a:fld>
            <a:endParaRPr lang="en-US"/>
          </a:p>
        </p:txBody>
      </p:sp>
    </p:spTree>
    <p:extLst>
      <p:ext uri="{BB962C8B-B14F-4D97-AF65-F5344CB8AC3E}">
        <p14:creationId xmlns:p14="http://schemas.microsoft.com/office/powerpoint/2010/main" val="1746158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seconds:</a:t>
            </a:r>
            <a:r>
              <a:rPr lang="en-US" baseline="0" dirty="0" smtClean="0"/>
              <a:t> </a:t>
            </a:r>
            <a:r>
              <a:rPr lang="en-US" dirty="0" smtClean="0"/>
              <a:t>We built a random</a:t>
            </a:r>
            <a:r>
              <a:rPr lang="en-US" baseline="0" dirty="0" smtClean="0"/>
              <a:t> forest model with 5-fold cross validation using the metadata and posters. The model achieved approximately 43% test accuracy with similar precision and recall results, and we can see that for some categories it performed better than others </a:t>
            </a:r>
            <a:r>
              <a:rPr lang="mr-IN" baseline="0" dirty="0" smtClean="0"/>
              <a:t>–</a:t>
            </a:r>
            <a:r>
              <a:rPr lang="en-US" baseline="0" dirty="0" smtClean="0"/>
              <a:t> for example, it makes sense that documentaries should be distinct from all other genres.</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10</a:t>
            </a:fld>
            <a:endParaRPr lang="en-US"/>
          </a:p>
        </p:txBody>
      </p:sp>
    </p:spTree>
    <p:extLst>
      <p:ext uri="{BB962C8B-B14F-4D97-AF65-F5344CB8AC3E}">
        <p14:creationId xmlns:p14="http://schemas.microsoft.com/office/powerpoint/2010/main" val="102525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seconds:</a:t>
            </a:r>
            <a:r>
              <a:rPr lang="en-US" baseline="0" dirty="0" smtClean="0"/>
              <a:t> </a:t>
            </a:r>
            <a:r>
              <a:rPr lang="en-US" dirty="0" smtClean="0"/>
              <a:t>We wanted to see what the most predictive features were in the RF model,</a:t>
            </a:r>
            <a:r>
              <a:rPr lang="en-US" baseline="0" dirty="0" smtClean="0"/>
              <a:t> and found that rating and runtime topped the list. When we utilized the top 10 features in the model, test accuracy decreased to 35%, a relatively small decrease indicating how valuable these features are. </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11</a:t>
            </a:fld>
            <a:endParaRPr lang="en-US"/>
          </a:p>
        </p:txBody>
      </p:sp>
    </p:spTree>
    <p:extLst>
      <p:ext uri="{BB962C8B-B14F-4D97-AF65-F5344CB8AC3E}">
        <p14:creationId xmlns:p14="http://schemas.microsoft.com/office/powerpoint/2010/main" val="20632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a:t>
            </a:r>
            <a:r>
              <a:rPr lang="en-US" baseline="0" dirty="0" smtClean="0"/>
              <a:t> seconds: </a:t>
            </a:r>
            <a:r>
              <a:rPr lang="en-US" dirty="0" smtClean="0"/>
              <a:t>While random forest grows trees independently of other trees, </a:t>
            </a:r>
            <a:r>
              <a:rPr lang="en-US" dirty="0" err="1" smtClean="0"/>
              <a:t>xgboost</a:t>
            </a:r>
            <a:r>
              <a:rPr lang="en-US" dirty="0" smtClean="0"/>
              <a:t> builds trees sequentially and learns as it goes. This can lead </a:t>
            </a:r>
            <a:r>
              <a:rPr lang="en-US" dirty="0" err="1" smtClean="0"/>
              <a:t>xgboost</a:t>
            </a:r>
            <a:r>
              <a:rPr lang="en-US" dirty="0" smtClean="0"/>
              <a:t> to perform better than random forest if tuned correctly but also makes it potentially more prone to</a:t>
            </a:r>
            <a:r>
              <a:rPr lang="en-US" baseline="0" dirty="0" smtClean="0"/>
              <a:t> </a:t>
            </a:r>
            <a:r>
              <a:rPr lang="en-US" baseline="0" dirty="0" err="1" smtClean="0"/>
              <a:t>overfitting</a:t>
            </a:r>
            <a:r>
              <a:rPr lang="en-US" dirty="0" smtClean="0"/>
              <a:t>.</a:t>
            </a:r>
            <a:r>
              <a:rPr lang="en-US" baseline="0" dirty="0" smtClean="0"/>
              <a:t> </a:t>
            </a:r>
            <a:r>
              <a:rPr lang="en-US" dirty="0" smtClean="0"/>
              <a:t>We built</a:t>
            </a:r>
            <a:r>
              <a:rPr lang="en-US" baseline="0" dirty="0" smtClean="0"/>
              <a:t> an </a:t>
            </a:r>
            <a:r>
              <a:rPr lang="en-US" baseline="0" dirty="0" err="1" smtClean="0"/>
              <a:t>XGBoost</a:t>
            </a:r>
            <a:r>
              <a:rPr lang="en-US" baseline="0" dirty="0" smtClean="0"/>
              <a:t> model which indicated similar features to be most important, and its test accuracy was slightly less than that of the RF model.</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12</a:t>
            </a:fld>
            <a:endParaRPr lang="en-US"/>
          </a:p>
        </p:txBody>
      </p:sp>
    </p:spTree>
    <p:extLst>
      <p:ext uri="{BB962C8B-B14F-4D97-AF65-F5344CB8AC3E}">
        <p14:creationId xmlns:p14="http://schemas.microsoft.com/office/powerpoint/2010/main" val="63807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7 seconds: We’re Aaron, </a:t>
            </a:r>
            <a:r>
              <a:rPr lang="en-US" sz="1200" kern="1200" dirty="0" err="1" smtClean="0">
                <a:solidFill>
                  <a:schemeClr val="tx1"/>
                </a:solidFill>
                <a:effectLst/>
                <a:latin typeface="+mn-lt"/>
                <a:ea typeface="+mn-ea"/>
                <a:cs typeface="+mn-cs"/>
              </a:rPr>
              <a:t>Ihsaan</a:t>
            </a:r>
            <a:r>
              <a:rPr lang="en-US" sz="1200" kern="1200" dirty="0" smtClean="0">
                <a:solidFill>
                  <a:schemeClr val="tx1"/>
                </a:solidFill>
                <a:effectLst/>
                <a:latin typeface="+mn-lt"/>
                <a:ea typeface="+mn-ea"/>
                <a:cs typeface="+mn-cs"/>
              </a:rPr>
              <a:t>, James, and Tyler, and we’re going to tell you how we used movie posters and other metadata to predict movie genres.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2</a:t>
            </a:fld>
            <a:endParaRPr lang="en-US"/>
          </a:p>
        </p:txBody>
      </p:sp>
    </p:spTree>
    <p:extLst>
      <p:ext uri="{BB962C8B-B14F-4D97-AF65-F5344CB8AC3E}">
        <p14:creationId xmlns:p14="http://schemas.microsoft.com/office/powerpoint/2010/main" val="75080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a:t>
            </a:r>
            <a:r>
              <a:rPr lang="en-US" baseline="0" dirty="0" smtClean="0"/>
              <a:t> seconds: </a:t>
            </a:r>
            <a:r>
              <a:rPr lang="en-US" dirty="0" smtClean="0"/>
              <a:t>We started with a huge dataset</a:t>
            </a:r>
            <a:r>
              <a:rPr lang="en-US" baseline="0" dirty="0" smtClean="0"/>
              <a:t> that included 2 data sources, 20 movie genres, close to 100 columns of metadata, and 20,000 movies!!! We needed a way to merge information from our two data sources, perform classification on 20 different genres, and determine which of the metadata should be kept as much of it should not have</a:t>
            </a:r>
            <a:r>
              <a:rPr lang="en-US" baseline="0" dirty="0" smtClean="0"/>
              <a:t> predictive power.</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3</a:t>
            </a:fld>
            <a:endParaRPr lang="en-US"/>
          </a:p>
        </p:txBody>
      </p:sp>
    </p:spTree>
    <p:extLst>
      <p:ext uri="{BB962C8B-B14F-4D97-AF65-F5344CB8AC3E}">
        <p14:creationId xmlns:p14="http://schemas.microsoft.com/office/powerpoint/2010/main" val="63893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seconds: </a:t>
            </a:r>
            <a:r>
              <a:rPr lang="en-US" dirty="0" err="1" smtClean="0"/>
              <a:t>IMDb</a:t>
            </a:r>
            <a:r>
              <a:rPr lang="en-US" dirty="0" smtClean="0"/>
              <a:t> and</a:t>
            </a:r>
            <a:r>
              <a:rPr lang="en-US" baseline="0" dirty="0" smtClean="0"/>
              <a:t> TMDB data could be perfectly aligned using ID numbers, so it was easy to merge the datasets.</a:t>
            </a:r>
          </a:p>
        </p:txBody>
      </p:sp>
      <p:sp>
        <p:nvSpPr>
          <p:cNvPr id="4" name="Slide Number Placeholder 3"/>
          <p:cNvSpPr>
            <a:spLocks noGrp="1"/>
          </p:cNvSpPr>
          <p:nvPr>
            <p:ph type="sldNum" sz="quarter" idx="10"/>
          </p:nvPr>
        </p:nvSpPr>
        <p:spPr/>
        <p:txBody>
          <a:bodyPr/>
          <a:lstStyle/>
          <a:p>
            <a:fld id="{FE3303CC-5EFC-EF42-B97E-FA9122567511}" type="slidenum">
              <a:rPr lang="en-US" smtClean="0"/>
              <a:t>4</a:t>
            </a:fld>
            <a:endParaRPr lang="en-US"/>
          </a:p>
        </p:txBody>
      </p:sp>
    </p:spTree>
    <p:extLst>
      <p:ext uri="{BB962C8B-B14F-4D97-AF65-F5344CB8AC3E}">
        <p14:creationId xmlns:p14="http://schemas.microsoft.com/office/powerpoint/2010/main" val="1253862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15 seconds: </a:t>
            </a:r>
            <a:r>
              <a:rPr lang="en-US" baseline="0" dirty="0" smtClean="0"/>
              <a:t>We whittled down the movie population by using only English movies with posters.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chose 28</a:t>
            </a:r>
            <a:r>
              <a:rPr lang="en-US" baseline="0" dirty="0" smtClean="0"/>
              <a:t> features to utilize from the 2 databases. Many were from </a:t>
            </a:r>
            <a:r>
              <a:rPr lang="en-US" baseline="0" dirty="0" err="1" smtClean="0"/>
              <a:t>IMDb</a:t>
            </a:r>
            <a:r>
              <a:rPr lang="en-US" baseline="0" dirty="0" smtClean="0"/>
              <a:t>, and some were from </a:t>
            </a:r>
            <a:r>
              <a:rPr lang="en-US" baseline="0" dirty="0" err="1" smtClean="0"/>
              <a:t>TMDb</a:t>
            </a:r>
            <a:r>
              <a:rPr lang="en-US" baseline="0" dirty="0" smtClean="0"/>
              <a:t>. They included production information, performance measures, and descriptive qualities, some of which had to be processed to be useful. </a:t>
            </a:r>
          </a:p>
        </p:txBody>
      </p:sp>
      <p:sp>
        <p:nvSpPr>
          <p:cNvPr id="4" name="Slide Number Placeholder 3"/>
          <p:cNvSpPr>
            <a:spLocks noGrp="1"/>
          </p:cNvSpPr>
          <p:nvPr>
            <p:ph type="sldNum" sz="quarter" idx="10"/>
          </p:nvPr>
        </p:nvSpPr>
        <p:spPr/>
        <p:txBody>
          <a:bodyPr/>
          <a:lstStyle/>
          <a:p>
            <a:fld id="{FE3303CC-5EFC-EF42-B97E-FA9122567511}" type="slidenum">
              <a:rPr lang="en-US" smtClean="0"/>
              <a:t>5</a:t>
            </a:fld>
            <a:endParaRPr lang="en-US"/>
          </a:p>
        </p:txBody>
      </p:sp>
    </p:spTree>
    <p:extLst>
      <p:ext uri="{BB962C8B-B14F-4D97-AF65-F5344CB8AC3E}">
        <p14:creationId xmlns:p14="http://schemas.microsoft.com/office/powerpoint/2010/main" val="1864995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E3303CC-5EFC-EF42-B97E-FA9122567511}" type="slidenum">
              <a:rPr lang="en-US" smtClean="0"/>
              <a:t>6</a:t>
            </a:fld>
            <a:endParaRPr lang="en-US"/>
          </a:p>
        </p:txBody>
      </p:sp>
    </p:spTree>
    <p:extLst>
      <p:ext uri="{BB962C8B-B14F-4D97-AF65-F5344CB8AC3E}">
        <p14:creationId xmlns:p14="http://schemas.microsoft.com/office/powerpoint/2010/main" val="1313089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a:t>
            </a:r>
            <a:r>
              <a:rPr lang="en-US" baseline="0" dirty="0" smtClean="0"/>
              <a:t> seconds: </a:t>
            </a:r>
            <a:r>
              <a:rPr lang="en-US" dirty="0" smtClean="0"/>
              <a:t>We stemmed</a:t>
            </a:r>
            <a:r>
              <a:rPr lang="en-US" baseline="0" dirty="0" smtClean="0"/>
              <a:t> words that should have equivalent predictive value </a:t>
            </a:r>
            <a:r>
              <a:rPr lang="mr-IN" baseline="0" dirty="0" smtClean="0"/>
              <a:t>–</a:t>
            </a:r>
            <a:r>
              <a:rPr lang="en-US" baseline="0" dirty="0" smtClean="0"/>
              <a:t> for example fishing, fished, and fisherman are practically the same. We removed common English words. And we used words and phrases of length 1, 2, and 3 in the analysis </a:t>
            </a:r>
            <a:r>
              <a:rPr lang="mr-IN" baseline="0" dirty="0" smtClean="0"/>
              <a:t>–</a:t>
            </a:r>
            <a:r>
              <a:rPr lang="en-US" baseline="0" dirty="0" smtClean="0"/>
              <a:t> not just single words.</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7</a:t>
            </a:fld>
            <a:endParaRPr lang="en-US"/>
          </a:p>
        </p:txBody>
      </p:sp>
    </p:spTree>
    <p:extLst>
      <p:ext uri="{BB962C8B-B14F-4D97-AF65-F5344CB8AC3E}">
        <p14:creationId xmlns:p14="http://schemas.microsoft.com/office/powerpoint/2010/main" val="2030817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Wordcloud</a:t>
            </a:r>
            <a:r>
              <a:rPr lang="en-US" dirty="0" smtClean="0"/>
              <a:t>?</a:t>
            </a:r>
            <a:r>
              <a:rPr lang="en-US" baseline="0" dirty="0" smtClean="0"/>
              <a:t> @</a:t>
            </a:r>
            <a:r>
              <a:rPr lang="en-US" baseline="0" dirty="0" err="1" smtClean="0"/>
              <a:t>ipatel</a:t>
            </a:r>
            <a:r>
              <a:rPr lang="en-US" baseline="0" dirty="0" smtClean="0"/>
              <a:t> why are some words repeated? N-grams?</a:t>
            </a:r>
          </a:p>
          <a:p>
            <a:endParaRPr lang="en-US" baseline="0" dirty="0" smtClean="0"/>
          </a:p>
          <a:p>
            <a:r>
              <a:rPr lang="en-US" baseline="0" dirty="0" smtClean="0"/>
              <a:t>10 seconds: We can see that text-based clustering might be useful. We can paint a picture of the type of movie using the top words from 3 sample clusters here: love story, murder mystery, high school.</a:t>
            </a:r>
          </a:p>
        </p:txBody>
      </p:sp>
      <p:sp>
        <p:nvSpPr>
          <p:cNvPr id="4" name="Slide Number Placeholder 3"/>
          <p:cNvSpPr>
            <a:spLocks noGrp="1"/>
          </p:cNvSpPr>
          <p:nvPr>
            <p:ph type="sldNum" sz="quarter" idx="10"/>
          </p:nvPr>
        </p:nvSpPr>
        <p:spPr/>
        <p:txBody>
          <a:bodyPr/>
          <a:lstStyle/>
          <a:p>
            <a:fld id="{FE3303CC-5EFC-EF42-B97E-FA9122567511}" type="slidenum">
              <a:rPr lang="en-US" smtClean="0"/>
              <a:t>8</a:t>
            </a:fld>
            <a:endParaRPr lang="en-US"/>
          </a:p>
        </p:txBody>
      </p:sp>
    </p:spTree>
    <p:extLst>
      <p:ext uri="{BB962C8B-B14F-4D97-AF65-F5344CB8AC3E}">
        <p14:creationId xmlns:p14="http://schemas.microsoft.com/office/powerpoint/2010/main" val="33107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go over this </a:t>
            </a:r>
            <a:r>
              <a:rPr lang="mr-IN" baseline="0" dirty="0" smtClean="0"/>
              <a:t>–</a:t>
            </a:r>
            <a:r>
              <a:rPr lang="en-US" baseline="0" dirty="0" smtClean="0"/>
              <a:t> is there conflicting info in milestone 2?</a:t>
            </a:r>
            <a:endParaRPr lang="en-US" dirty="0"/>
          </a:p>
        </p:txBody>
      </p:sp>
      <p:sp>
        <p:nvSpPr>
          <p:cNvPr id="4" name="Slide Number Placeholder 3"/>
          <p:cNvSpPr>
            <a:spLocks noGrp="1"/>
          </p:cNvSpPr>
          <p:nvPr>
            <p:ph type="sldNum" sz="quarter" idx="10"/>
          </p:nvPr>
        </p:nvSpPr>
        <p:spPr/>
        <p:txBody>
          <a:bodyPr/>
          <a:lstStyle/>
          <a:p>
            <a:fld id="{FE3303CC-5EFC-EF42-B97E-FA9122567511}" type="slidenum">
              <a:rPr lang="en-US" smtClean="0"/>
              <a:t>9</a:t>
            </a:fld>
            <a:endParaRPr lang="en-US"/>
          </a:p>
        </p:txBody>
      </p:sp>
    </p:spTree>
    <p:extLst>
      <p:ext uri="{BB962C8B-B14F-4D97-AF65-F5344CB8AC3E}">
        <p14:creationId xmlns:p14="http://schemas.microsoft.com/office/powerpoint/2010/main" val="904308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0203C3-7741-854E-9BD7-6D0D6B29766B}"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1953872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0203C3-7741-854E-9BD7-6D0D6B29766B}"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47338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0203C3-7741-854E-9BD7-6D0D6B29766B}"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187071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0203C3-7741-854E-9BD7-6D0D6B29766B}"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156200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0203C3-7741-854E-9BD7-6D0D6B29766B}"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179053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0203C3-7741-854E-9BD7-6D0D6B29766B}"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9060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0203C3-7741-854E-9BD7-6D0D6B29766B}" type="datetimeFigureOut">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214586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0203C3-7741-854E-9BD7-6D0D6B29766B}" type="datetimeFigureOut">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65001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203C3-7741-854E-9BD7-6D0D6B29766B}" type="datetimeFigureOut">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535632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0203C3-7741-854E-9BD7-6D0D6B29766B}"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12841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0203C3-7741-854E-9BD7-6D0D6B29766B}"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B1F00-5451-2742-A14A-48C55BB2D8B9}" type="slidenum">
              <a:rPr lang="en-US" smtClean="0"/>
              <a:t>‹#›</a:t>
            </a:fld>
            <a:endParaRPr lang="en-US"/>
          </a:p>
        </p:txBody>
      </p:sp>
    </p:spTree>
    <p:extLst>
      <p:ext uri="{BB962C8B-B14F-4D97-AF65-F5344CB8AC3E}">
        <p14:creationId xmlns:p14="http://schemas.microsoft.com/office/powerpoint/2010/main" val="720922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203C3-7741-854E-9BD7-6D0D6B29766B}" type="datetimeFigureOut">
              <a:rPr lang="en-US" smtClean="0"/>
              <a:t>4/29/17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B1F00-5451-2742-A14A-48C55BB2D8B9}" type="slidenum">
              <a:rPr lang="en-US" smtClean="0"/>
              <a:t>‹#›</a:t>
            </a:fld>
            <a:endParaRPr lang="en-US"/>
          </a:p>
        </p:txBody>
      </p:sp>
    </p:spTree>
    <p:extLst>
      <p:ext uri="{BB962C8B-B14F-4D97-AF65-F5344CB8AC3E}">
        <p14:creationId xmlns:p14="http://schemas.microsoft.com/office/powerpoint/2010/main" val="21630845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p:cNvSpPr/>
          <p:nvPr/>
        </p:nvSpPr>
        <p:spPr>
          <a:xfrm>
            <a:off x="2291236"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Datasets</a:t>
            </a:r>
            <a:endParaRPr lang="en-US" dirty="0">
              <a:solidFill>
                <a:schemeClr val="tx1"/>
              </a:solidFill>
            </a:endParaRPr>
          </a:p>
        </p:txBody>
      </p:sp>
      <p:sp>
        <p:nvSpPr>
          <p:cNvPr id="181" name="Rounded Rectangle 180"/>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82" name="Rounded Rectangle 181"/>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83" name="Rounded Rectangle 182"/>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84" name="Rounded Rectangle 18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
        <p:nvSpPr>
          <p:cNvPr id="185" name="Rectangle 184"/>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6" name="Rectangle 185"/>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ounded Rectangle 243"/>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ounded Rectangle 244"/>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ounded Rectangle 245"/>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ounded Rectangle 246"/>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9"/>
          <p:cNvSpPr>
            <a:spLocks noChangeArrowheads="1"/>
          </p:cNvSpPr>
          <p:nvPr/>
        </p:nvSpPr>
        <p:spPr bwMode="auto">
          <a:xfrm>
            <a:off x="1785295" y="143131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249" name="Rectangle 10"/>
          <p:cNvSpPr>
            <a:spLocks noChangeArrowheads="1"/>
          </p:cNvSpPr>
          <p:nvPr/>
        </p:nvSpPr>
        <p:spPr bwMode="auto">
          <a:xfrm>
            <a:off x="1785295" y="143131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0" name="Rectangle 11"/>
          <p:cNvSpPr>
            <a:spLocks noChangeArrowheads="1"/>
          </p:cNvSpPr>
          <p:nvPr/>
        </p:nvSpPr>
        <p:spPr bwMode="auto">
          <a:xfrm>
            <a:off x="1785295" y="143131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161" y="3542788"/>
            <a:ext cx="1754620" cy="258372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78" y="3565161"/>
            <a:ext cx="1754620" cy="2583726"/>
          </a:xfrm>
          <a:prstGeom prst="rect">
            <a:avLst/>
          </a:prstGeom>
          <a:noFill/>
          <a:extLst>
            <a:ext uri="{909E8E84-426E-40DD-AFC4-6F175D3DCCD1}">
              <a14:hiddenFill xmlns:a14="http://schemas.microsoft.com/office/drawing/2010/main">
                <a:solidFill>
                  <a:srgbClr val="FFFFFF"/>
                </a:solidFill>
              </a14:hiddenFill>
            </a:ext>
          </a:extLst>
        </p:spPr>
      </p:pic>
      <p:sp>
        <p:nvSpPr>
          <p:cNvPr id="251" name="Rectangle 2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pic>
        <p:nvPicPr>
          <p:cNvPr id="104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951" y="809916"/>
            <a:ext cx="1753954" cy="258274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213" y="813244"/>
            <a:ext cx="1753954" cy="2582746"/>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1"/>
          <p:cNvSpPr>
            <a:spLocks noChangeArrowheads="1"/>
          </p:cNvSpPr>
          <p:nvPr/>
        </p:nvSpPr>
        <p:spPr bwMode="auto">
          <a:xfrm>
            <a:off x="0" y="726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4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5036" y="814138"/>
            <a:ext cx="1753954" cy="25827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2298" y="803858"/>
            <a:ext cx="1753954" cy="258274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4964" y="813244"/>
            <a:ext cx="1753954" cy="25827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7542" y="3565161"/>
            <a:ext cx="1754620" cy="2583726"/>
          </a:xfrm>
          <a:prstGeom prst="rect">
            <a:avLst/>
          </a:prstGeom>
          <a:noFill/>
          <a:extLst>
            <a:ext uri="{909E8E84-426E-40DD-AFC4-6F175D3DCCD1}">
              <a14:hiddenFill xmlns:a14="http://schemas.microsoft.com/office/drawing/2010/main">
                <a:solidFill>
                  <a:srgbClr val="FFFFFF"/>
                </a:solidFill>
              </a14:hiddenFill>
            </a:ext>
          </a:extLst>
        </p:spPr>
      </p:pic>
      <p:sp>
        <p:nvSpPr>
          <p:cNvPr id="253" name="Rectangle 22"/>
          <p:cNvSpPr>
            <a:spLocks noChangeArrowheads="1"/>
          </p:cNvSpPr>
          <p:nvPr/>
        </p:nvSpPr>
        <p:spPr bwMode="auto">
          <a:xfrm>
            <a:off x="0" y="21336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70" name="Picture 269"/>
          <p:cNvPicPr/>
          <p:nvPr/>
        </p:nvPicPr>
        <p:blipFill>
          <a:blip r:embed="rId11"/>
          <a:stretch>
            <a:fillRect/>
          </a:stretch>
        </p:blipFill>
        <p:spPr>
          <a:xfrm>
            <a:off x="7414917" y="3561642"/>
            <a:ext cx="1754620" cy="2583726"/>
          </a:xfrm>
          <a:prstGeom prst="rect">
            <a:avLst/>
          </a:prstGeom>
        </p:spPr>
      </p:pic>
      <p:pic>
        <p:nvPicPr>
          <p:cNvPr id="272" name="Picture 271"/>
          <p:cNvPicPr/>
          <p:nvPr/>
        </p:nvPicPr>
        <p:blipFill>
          <a:blip r:embed="rId12"/>
          <a:stretch>
            <a:fillRect/>
          </a:stretch>
        </p:blipFill>
        <p:spPr>
          <a:xfrm>
            <a:off x="9622934" y="3548189"/>
            <a:ext cx="1754620" cy="2583726"/>
          </a:xfrm>
          <a:prstGeom prst="rect">
            <a:avLst/>
          </a:prstGeom>
        </p:spPr>
      </p:pic>
      <p:sp>
        <p:nvSpPr>
          <p:cNvPr id="255" name="Sun 254"/>
          <p:cNvSpPr/>
          <p:nvPr/>
        </p:nvSpPr>
        <p:spPr>
          <a:xfrm>
            <a:off x="2190268" y="1578522"/>
            <a:ext cx="2167554" cy="2027965"/>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Sunny</a:t>
            </a:r>
            <a:endParaRPr lang="en-US" dirty="0">
              <a:solidFill>
                <a:schemeClr val="tx1"/>
              </a:solidFill>
            </a:endParaRPr>
          </a:p>
        </p:txBody>
      </p:sp>
      <p:sp>
        <p:nvSpPr>
          <p:cNvPr id="256" name="Cloud 255"/>
          <p:cNvSpPr/>
          <p:nvPr/>
        </p:nvSpPr>
        <p:spPr>
          <a:xfrm>
            <a:off x="2543220" y="3805455"/>
            <a:ext cx="1524166" cy="1524166"/>
          </a:xfrm>
          <a:prstGeom prst="cloud">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Gloomy</a:t>
            </a:r>
            <a:endParaRPr lang="en-US" dirty="0"/>
          </a:p>
        </p:txBody>
      </p:sp>
      <p:sp>
        <p:nvSpPr>
          <p:cNvPr id="257" name="Teardrop 256"/>
          <p:cNvSpPr/>
          <p:nvPr/>
        </p:nvSpPr>
        <p:spPr>
          <a:xfrm>
            <a:off x="5269569" y="1872987"/>
            <a:ext cx="1439035" cy="1439035"/>
          </a:xfrm>
          <a:prstGeom prst="teardrop">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Blue</a:t>
            </a:r>
            <a:endParaRPr lang="en-US"/>
          </a:p>
        </p:txBody>
      </p:sp>
      <p:sp>
        <p:nvSpPr>
          <p:cNvPr id="277" name="Teardrop 276"/>
          <p:cNvSpPr/>
          <p:nvPr/>
        </p:nvSpPr>
        <p:spPr>
          <a:xfrm>
            <a:off x="5276064" y="3797073"/>
            <a:ext cx="1439035" cy="1439035"/>
          </a:xfrm>
          <a:prstGeom prst="teardrop">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Black</a:t>
            </a:r>
            <a:endParaRPr lang="en-US"/>
          </a:p>
        </p:txBody>
      </p:sp>
      <p:sp>
        <p:nvSpPr>
          <p:cNvPr id="258" name="Rectangle 257"/>
          <p:cNvSpPr/>
          <p:nvPr/>
        </p:nvSpPr>
        <p:spPr>
          <a:xfrm>
            <a:off x="7578887" y="1993485"/>
            <a:ext cx="1284957" cy="11980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Clean, Defined Outlines</a:t>
            </a:r>
            <a:endParaRPr lang="en-US"/>
          </a:p>
        </p:txBody>
      </p:sp>
      <p:sp>
        <p:nvSpPr>
          <p:cNvPr id="259" name="Multidocument 258"/>
          <p:cNvSpPr/>
          <p:nvPr/>
        </p:nvSpPr>
        <p:spPr>
          <a:xfrm>
            <a:off x="7265308" y="3784016"/>
            <a:ext cx="2047675" cy="1465147"/>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Dusty, Unclear Outlines</a:t>
            </a:r>
            <a:endParaRPr lang="en-US" dirty="0"/>
          </a:p>
        </p:txBody>
      </p:sp>
      <p:sp>
        <p:nvSpPr>
          <p:cNvPr id="281" name="Rounded Rectangle 280"/>
          <p:cNvSpPr/>
          <p:nvPr/>
        </p:nvSpPr>
        <p:spPr>
          <a:xfrm>
            <a:off x="107004" y="210697"/>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Introduction</a:t>
            </a:r>
            <a:endParaRPr lang="en-US">
              <a:solidFill>
                <a:schemeClr val="bg1"/>
              </a:solidFill>
            </a:endParaRPr>
          </a:p>
        </p:txBody>
      </p:sp>
    </p:spTree>
    <p:extLst>
      <p:ext uri="{BB962C8B-B14F-4D97-AF65-F5344CB8AC3E}">
        <p14:creationId xmlns:p14="http://schemas.microsoft.com/office/powerpoint/2010/main" val="79126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256" grpId="0" animBg="1"/>
      <p:bldP spid="257" grpId="0" animBg="1"/>
      <p:bldP spid="277" grpId="0" animBg="1"/>
      <p:bldP spid="258" grpId="0" animBg="1"/>
      <p:bldP spid="25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Random Forest Model: Results</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Datasets</a:t>
            </a:r>
            <a:endParaRPr lang="en-US" dirty="0">
              <a:solidFill>
                <a:schemeClr val="tx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Machine Learning</a:t>
            </a:r>
            <a:endParaRPr lang="en-US" dirty="0">
              <a:solidFill>
                <a:schemeClr val="bg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pic>
        <p:nvPicPr>
          <p:cNvPr id="131" name="Picture 130"/>
          <p:cNvPicPr>
            <a:picLocks noChangeAspect="1"/>
          </p:cNvPicPr>
          <p:nvPr/>
        </p:nvPicPr>
        <p:blipFill>
          <a:blip r:embed="rId3"/>
          <a:stretch>
            <a:fillRect/>
          </a:stretch>
        </p:blipFill>
        <p:spPr>
          <a:xfrm>
            <a:off x="807227" y="1418574"/>
            <a:ext cx="6037853" cy="4830282"/>
          </a:xfrm>
          <a:prstGeom prst="rect">
            <a:avLst/>
          </a:prstGeom>
        </p:spPr>
      </p:pic>
      <p:sp>
        <p:nvSpPr>
          <p:cNvPr id="135" name="Content Placeholder 2"/>
          <p:cNvSpPr>
            <a:spLocks noGrp="1"/>
          </p:cNvSpPr>
          <p:nvPr>
            <p:ph idx="1"/>
          </p:nvPr>
        </p:nvSpPr>
        <p:spPr>
          <a:xfrm>
            <a:off x="7321858" y="2416155"/>
            <a:ext cx="6316703" cy="4351338"/>
          </a:xfrm>
        </p:spPr>
        <p:txBody>
          <a:bodyPr>
            <a:normAutofit/>
          </a:bodyPr>
          <a:lstStyle/>
          <a:p>
            <a:pPr marL="0" indent="0">
              <a:buNone/>
            </a:pPr>
            <a:r>
              <a:rPr lang="en-US" sz="4000" dirty="0" smtClean="0"/>
              <a:t>Test Accuracy: 0.43 </a:t>
            </a:r>
          </a:p>
          <a:p>
            <a:pPr marL="0" indent="0">
              <a:buNone/>
            </a:pPr>
            <a:r>
              <a:rPr lang="en-US" sz="4000" dirty="0" smtClean="0"/>
              <a:t>Test Precision: 0.42</a:t>
            </a:r>
          </a:p>
          <a:p>
            <a:pPr marL="0" indent="0">
              <a:buNone/>
            </a:pPr>
            <a:r>
              <a:rPr lang="en-US" sz="4000" dirty="0" smtClean="0"/>
              <a:t>Test Recall: 0.43</a:t>
            </a:r>
            <a:endParaRPr lang="en-US" sz="4000" dirty="0" smtClean="0"/>
          </a:p>
        </p:txBody>
      </p:sp>
    </p:spTree>
    <p:extLst>
      <p:ext uri="{BB962C8B-B14F-4D97-AF65-F5344CB8AC3E}">
        <p14:creationId xmlns:p14="http://schemas.microsoft.com/office/powerpoint/2010/main" val="1192951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fontScale="90000"/>
          </a:bodyPr>
          <a:lstStyle/>
          <a:p>
            <a:r>
              <a:rPr lang="en-US" sz="5400" dirty="0" smtClean="0"/>
              <a:t>Random Forest Model: Top 10 Features</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Datasets</a:t>
            </a:r>
            <a:endParaRPr lang="en-US" dirty="0">
              <a:solidFill>
                <a:schemeClr val="tx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Machine Learning</a:t>
            </a:r>
            <a:endParaRPr lang="en-US" dirty="0">
              <a:solidFill>
                <a:schemeClr val="bg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pic>
        <p:nvPicPr>
          <p:cNvPr id="130" name="Picture 129"/>
          <p:cNvPicPr>
            <a:picLocks noChangeAspect="1"/>
          </p:cNvPicPr>
          <p:nvPr/>
        </p:nvPicPr>
        <p:blipFill>
          <a:blip r:embed="rId3"/>
          <a:stretch>
            <a:fillRect/>
          </a:stretch>
        </p:blipFill>
        <p:spPr>
          <a:xfrm>
            <a:off x="6295652" y="1337662"/>
            <a:ext cx="4932722" cy="4940743"/>
          </a:xfrm>
          <a:prstGeom prst="rect">
            <a:avLst/>
          </a:prstGeom>
        </p:spPr>
      </p:pic>
      <p:sp>
        <p:nvSpPr>
          <p:cNvPr id="132" name="Content Placeholder 2"/>
          <p:cNvSpPr>
            <a:spLocks noGrp="1"/>
          </p:cNvSpPr>
          <p:nvPr>
            <p:ph idx="1"/>
          </p:nvPr>
        </p:nvSpPr>
        <p:spPr>
          <a:xfrm>
            <a:off x="504855" y="1639899"/>
            <a:ext cx="6316703" cy="4351338"/>
          </a:xfrm>
        </p:spPr>
        <p:txBody>
          <a:bodyPr>
            <a:normAutofit fontScale="85000" lnSpcReduction="20000"/>
          </a:bodyPr>
          <a:lstStyle/>
          <a:p>
            <a:pPr marL="514350" indent="-514350">
              <a:buAutoNum type="arabicPeriod"/>
            </a:pPr>
            <a:r>
              <a:rPr lang="en-US" sz="3200" dirty="0" smtClean="0"/>
              <a:t>Rating</a:t>
            </a:r>
          </a:p>
          <a:p>
            <a:pPr marL="514350" indent="-514350">
              <a:buAutoNum type="arabicPeriod"/>
            </a:pPr>
            <a:r>
              <a:rPr lang="en-US" sz="3200" dirty="0" smtClean="0"/>
              <a:t>Runtime</a:t>
            </a:r>
          </a:p>
          <a:p>
            <a:pPr marL="514350" indent="-514350">
              <a:buAutoNum type="arabicPeriod"/>
            </a:pPr>
            <a:r>
              <a:rPr lang="en-US" sz="3200" dirty="0" smtClean="0"/>
              <a:t>Cast</a:t>
            </a:r>
          </a:p>
          <a:p>
            <a:pPr marL="514350" indent="-514350">
              <a:buAutoNum type="arabicPeriod"/>
            </a:pPr>
            <a:r>
              <a:rPr lang="en-US" sz="3200" dirty="0" smtClean="0"/>
              <a:t>Release Year</a:t>
            </a:r>
          </a:p>
          <a:p>
            <a:pPr marL="514350" indent="-514350">
              <a:buAutoNum type="arabicPeriod"/>
            </a:pPr>
            <a:r>
              <a:rPr lang="en-US" sz="3200" dirty="0" smtClean="0"/>
              <a:t>Vote Count</a:t>
            </a:r>
          </a:p>
          <a:p>
            <a:pPr marL="514350" indent="-514350">
              <a:buAutoNum type="arabicPeriod"/>
            </a:pPr>
            <a:r>
              <a:rPr lang="en-US" sz="3200" dirty="0" smtClean="0"/>
              <a:t>Average Vote</a:t>
            </a:r>
          </a:p>
          <a:p>
            <a:pPr marL="514350" indent="-514350">
              <a:buAutoNum type="arabicPeriod"/>
            </a:pPr>
            <a:r>
              <a:rPr lang="en-US" sz="3200" dirty="0" smtClean="0"/>
              <a:t>Art Department Size</a:t>
            </a:r>
          </a:p>
          <a:p>
            <a:pPr marL="514350" indent="-514350">
              <a:buAutoNum type="arabicPeriod"/>
            </a:pPr>
            <a:r>
              <a:rPr lang="en-US" sz="3200" dirty="0" smtClean="0"/>
              <a:t>Popularity</a:t>
            </a:r>
          </a:p>
          <a:p>
            <a:pPr marL="514350" indent="-514350">
              <a:buAutoNum type="arabicPeriod"/>
            </a:pPr>
            <a:r>
              <a:rPr lang="en-US" sz="3200" dirty="0" smtClean="0"/>
              <a:t>Camera Department Size</a:t>
            </a:r>
          </a:p>
          <a:p>
            <a:pPr marL="514350" indent="-514350">
              <a:buAutoNum type="arabicPeriod"/>
            </a:pPr>
            <a:r>
              <a:rPr lang="en-US" sz="3200" dirty="0" smtClean="0"/>
              <a:t>Costume Department Size</a:t>
            </a:r>
          </a:p>
        </p:txBody>
      </p:sp>
    </p:spTree>
    <p:extLst>
      <p:ext uri="{BB962C8B-B14F-4D97-AF65-F5344CB8AC3E}">
        <p14:creationId xmlns:p14="http://schemas.microsoft.com/office/powerpoint/2010/main" val="6728657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err="1" smtClean="0"/>
              <a:t>XGBoost</a:t>
            </a:r>
            <a:r>
              <a:rPr lang="en-US" sz="5400" dirty="0"/>
              <a:t> </a:t>
            </a:r>
            <a:r>
              <a:rPr lang="en-US" sz="5400" dirty="0" smtClean="0"/>
              <a:t>Model: Results</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Datasets</a:t>
            </a:r>
            <a:endParaRPr lang="en-US" dirty="0">
              <a:solidFill>
                <a:schemeClr val="tx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Machine Learning</a:t>
            </a:r>
            <a:endParaRPr lang="en-US" dirty="0">
              <a:solidFill>
                <a:schemeClr val="bg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770512" y="1373202"/>
            <a:ext cx="6036569" cy="4818488"/>
          </a:xfrm>
          <a:prstGeom prst="rect">
            <a:avLst/>
          </a:prstGeom>
        </p:spPr>
      </p:pic>
      <p:sp>
        <p:nvSpPr>
          <p:cNvPr id="132" name="Content Placeholder 2"/>
          <p:cNvSpPr>
            <a:spLocks noGrp="1"/>
          </p:cNvSpPr>
          <p:nvPr>
            <p:ph idx="1"/>
          </p:nvPr>
        </p:nvSpPr>
        <p:spPr>
          <a:xfrm>
            <a:off x="7321858" y="2416155"/>
            <a:ext cx="6316703" cy="4351338"/>
          </a:xfrm>
        </p:spPr>
        <p:txBody>
          <a:bodyPr>
            <a:normAutofit/>
          </a:bodyPr>
          <a:lstStyle/>
          <a:p>
            <a:pPr marL="0" indent="0">
              <a:buNone/>
            </a:pPr>
            <a:r>
              <a:rPr lang="en-US" sz="4000" dirty="0" smtClean="0"/>
              <a:t>Test Accuracy: 0.41 </a:t>
            </a:r>
          </a:p>
          <a:p>
            <a:pPr marL="0" indent="0">
              <a:buNone/>
            </a:pPr>
            <a:r>
              <a:rPr lang="en-US" sz="4000" dirty="0" smtClean="0"/>
              <a:t>Test Precision: 0.39</a:t>
            </a:r>
          </a:p>
          <a:p>
            <a:pPr marL="0" indent="0">
              <a:buNone/>
            </a:pPr>
            <a:r>
              <a:rPr lang="en-US" sz="4000" dirty="0" smtClean="0"/>
              <a:t>Test Recall: 0.41</a:t>
            </a:r>
            <a:endParaRPr lang="en-US" sz="4000" dirty="0" smtClean="0"/>
          </a:p>
        </p:txBody>
      </p:sp>
    </p:spTree>
    <p:extLst>
      <p:ext uri="{BB962C8B-B14F-4D97-AF65-F5344CB8AC3E}">
        <p14:creationId xmlns:p14="http://schemas.microsoft.com/office/powerpoint/2010/main" val="1003312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Predicting Movie Genres with Posters and Metadata</a:t>
            </a:r>
            <a:endParaRPr lang="en-US" dirty="0"/>
          </a:p>
        </p:txBody>
      </p:sp>
      <p:sp>
        <p:nvSpPr>
          <p:cNvPr id="3" name="Subtitle 2"/>
          <p:cNvSpPr>
            <a:spLocks noGrp="1"/>
          </p:cNvSpPr>
          <p:nvPr>
            <p:ph type="subTitle" idx="1"/>
          </p:nvPr>
        </p:nvSpPr>
        <p:spPr/>
        <p:txBody>
          <a:bodyPr>
            <a:normAutofit lnSpcReduction="10000"/>
          </a:bodyPr>
          <a:lstStyle/>
          <a:p>
            <a:r>
              <a:rPr lang="en-US" dirty="0" smtClean="0"/>
              <a:t>Aaron</a:t>
            </a:r>
            <a:r>
              <a:rPr lang="en-US" dirty="0"/>
              <a:t> </a:t>
            </a:r>
            <a:r>
              <a:rPr lang="en-US" dirty="0" err="1" smtClean="0"/>
              <a:t>Myran</a:t>
            </a:r>
            <a:endParaRPr lang="en-US" dirty="0" smtClean="0"/>
          </a:p>
          <a:p>
            <a:r>
              <a:rPr lang="en-US" dirty="0" err="1" smtClean="0"/>
              <a:t>Ihsaan</a:t>
            </a:r>
            <a:r>
              <a:rPr lang="en-US" dirty="0" smtClean="0"/>
              <a:t> Patel</a:t>
            </a:r>
          </a:p>
          <a:p>
            <a:r>
              <a:rPr lang="en-US" dirty="0" smtClean="0"/>
              <a:t>James Stephen Fallon</a:t>
            </a:r>
          </a:p>
          <a:p>
            <a:r>
              <a:rPr lang="en-US" dirty="0" smtClean="0"/>
              <a:t>Tyler</a:t>
            </a:r>
            <a:r>
              <a:rPr lang="en-US" dirty="0" smtClean="0">
                <a:effectLst/>
              </a:rPr>
              <a:t> Finkelstein</a:t>
            </a:r>
            <a:endParaRPr lang="en-US"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6" name="Rectangle 185"/>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ounded Rectangle 243"/>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ounded Rectangle 244"/>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ounded Rectangle 245"/>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ounded Rectangle 246"/>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107004" y="210697"/>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Introduction</a:t>
            </a:r>
            <a:endParaRPr lang="en-US">
              <a:solidFill>
                <a:schemeClr val="bg1"/>
              </a:solidFill>
            </a:endParaRPr>
          </a:p>
        </p:txBody>
      </p:sp>
      <p:sp>
        <p:nvSpPr>
          <p:cNvPr id="131" name="Rounded Rectangle 130"/>
          <p:cNvSpPr/>
          <p:nvPr/>
        </p:nvSpPr>
        <p:spPr>
          <a:xfrm>
            <a:off x="2291236"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Datasets</a:t>
            </a:r>
            <a:endParaRPr lang="en-US" dirty="0">
              <a:solidFill>
                <a:schemeClr val="tx1"/>
              </a:solidFill>
            </a:endParaRPr>
          </a:p>
        </p:txBody>
      </p:sp>
      <p:sp>
        <p:nvSpPr>
          <p:cNvPr id="132" name="Rounded Rectangle 131"/>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33" name="Rounded Rectangle 132"/>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34" name="Rounded Rectangle 133"/>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5" name="Rounded Rectangle 134"/>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Tree>
    <p:extLst>
      <p:ext uri="{BB962C8B-B14F-4D97-AF65-F5344CB8AC3E}">
        <p14:creationId xmlns:p14="http://schemas.microsoft.com/office/powerpoint/2010/main" val="893781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Original Dataset</a:t>
            </a:r>
            <a:endParaRPr lang="en-US" sz="5400" dirty="0"/>
          </a:p>
        </p:txBody>
      </p:sp>
      <p:sp>
        <p:nvSpPr>
          <p:cNvPr id="3" name="Content Placeholder 2"/>
          <p:cNvSpPr>
            <a:spLocks noGrp="1"/>
          </p:cNvSpPr>
          <p:nvPr>
            <p:ph idx="1"/>
          </p:nvPr>
        </p:nvSpPr>
        <p:spPr/>
        <p:txBody>
          <a:bodyPr>
            <a:normAutofit/>
          </a:bodyPr>
          <a:lstStyle/>
          <a:p>
            <a:pPr marL="0" indent="0">
              <a:buNone/>
            </a:pPr>
            <a:r>
              <a:rPr lang="en-US" sz="6600" dirty="0" smtClean="0"/>
              <a:t>2</a:t>
            </a:r>
            <a:r>
              <a:rPr lang="en-US" sz="4000" dirty="0" smtClean="0"/>
              <a:t> Data sources</a:t>
            </a:r>
          </a:p>
          <a:p>
            <a:pPr marL="0" indent="0">
              <a:buNone/>
            </a:pPr>
            <a:r>
              <a:rPr lang="en-US" sz="6600" dirty="0" smtClean="0"/>
              <a:t>20</a:t>
            </a:r>
            <a:r>
              <a:rPr lang="en-US" sz="4000" dirty="0" smtClean="0"/>
              <a:t> Movie Genres</a:t>
            </a:r>
          </a:p>
          <a:p>
            <a:pPr marL="0" indent="0">
              <a:buNone/>
            </a:pPr>
            <a:r>
              <a:rPr lang="en-US" sz="6600" dirty="0" smtClean="0"/>
              <a:t>89</a:t>
            </a:r>
            <a:r>
              <a:rPr lang="en-US" sz="4000" dirty="0" smtClean="0"/>
              <a:t> Metadata columns</a:t>
            </a:r>
            <a:endParaRPr lang="en-US" sz="4000" dirty="0" smtClean="0"/>
          </a:p>
          <a:p>
            <a:pPr marL="0" indent="0">
              <a:buNone/>
            </a:pPr>
            <a:r>
              <a:rPr lang="en-US" sz="6600" dirty="0" smtClean="0"/>
              <a:t>20,000+</a:t>
            </a:r>
            <a:r>
              <a:rPr lang="en-US" sz="4000" dirty="0" smtClean="0"/>
              <a:t> Movies</a:t>
            </a:r>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Datasets</a:t>
            </a:r>
            <a:endParaRPr lang="en-US" dirty="0">
              <a:solidFill>
                <a:schemeClr val="bg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pic>
        <p:nvPicPr>
          <p:cNvPr id="132" name="Picture 131"/>
          <p:cNvPicPr>
            <a:picLocks noChangeAspect="1"/>
          </p:cNvPicPr>
          <p:nvPr/>
        </p:nvPicPr>
        <p:blipFill>
          <a:blip r:embed="rId3"/>
          <a:stretch>
            <a:fillRect/>
          </a:stretch>
        </p:blipFill>
        <p:spPr>
          <a:xfrm>
            <a:off x="5973030" y="766009"/>
            <a:ext cx="5927411" cy="5349127"/>
          </a:xfrm>
          <a:prstGeom prst="rect">
            <a:avLst/>
          </a:prstGeom>
          <a:ln>
            <a:solidFill>
              <a:schemeClr val="tx1"/>
            </a:solidFill>
          </a:ln>
        </p:spPr>
      </p:pic>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Tree>
    <p:extLst>
      <p:ext uri="{BB962C8B-B14F-4D97-AF65-F5344CB8AC3E}">
        <p14:creationId xmlns:p14="http://schemas.microsoft.com/office/powerpoint/2010/main" val="51254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How to Use Two Data Sources?</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Datasets</a:t>
            </a:r>
            <a:endParaRPr lang="en-US" dirty="0">
              <a:solidFill>
                <a:schemeClr val="bg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pic>
        <p:nvPicPr>
          <p:cNvPr id="128" name="Picture 127"/>
          <p:cNvPicPr>
            <a:picLocks noChangeAspect="1"/>
          </p:cNvPicPr>
          <p:nvPr/>
        </p:nvPicPr>
        <p:blipFill>
          <a:blip r:embed="rId3"/>
          <a:stretch>
            <a:fillRect/>
          </a:stretch>
        </p:blipFill>
        <p:spPr>
          <a:xfrm>
            <a:off x="6316366" y="1574272"/>
            <a:ext cx="3012154" cy="1450139"/>
          </a:xfrm>
          <a:prstGeom prst="rect">
            <a:avLst/>
          </a:prstGeom>
        </p:spPr>
      </p:pic>
      <p:pic>
        <p:nvPicPr>
          <p:cNvPr id="129" name="Picture 128"/>
          <p:cNvPicPr>
            <a:picLocks noChangeAspect="1"/>
          </p:cNvPicPr>
          <p:nvPr/>
        </p:nvPicPr>
        <p:blipFill>
          <a:blip r:embed="rId4"/>
          <a:stretch>
            <a:fillRect/>
          </a:stretch>
        </p:blipFill>
        <p:spPr>
          <a:xfrm>
            <a:off x="2291236" y="1574272"/>
            <a:ext cx="2152371" cy="2338634"/>
          </a:xfrm>
          <a:prstGeom prst="rect">
            <a:avLst/>
          </a:prstGeom>
        </p:spPr>
      </p:pic>
      <p:sp>
        <p:nvSpPr>
          <p:cNvPr id="130" name="Rounded Rectangle 129"/>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cxnSp>
        <p:nvCxnSpPr>
          <p:cNvPr id="134" name="Straight Arrow Connector 133"/>
          <p:cNvCxnSpPr>
            <a:stCxn id="129" idx="2"/>
          </p:cNvCxnSpPr>
          <p:nvPr/>
        </p:nvCxnSpPr>
        <p:spPr>
          <a:xfrm>
            <a:off x="3367422" y="3912906"/>
            <a:ext cx="1312329" cy="790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8" idx="2"/>
          </p:cNvCxnSpPr>
          <p:nvPr/>
        </p:nvCxnSpPr>
        <p:spPr>
          <a:xfrm flipH="1">
            <a:off x="7164168" y="3024411"/>
            <a:ext cx="658275" cy="165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9" idx="2"/>
          </p:cNvCxnSpPr>
          <p:nvPr/>
        </p:nvCxnSpPr>
        <p:spPr>
          <a:xfrm>
            <a:off x="3367422" y="3912906"/>
            <a:ext cx="2276141" cy="787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7588254" y="3929910"/>
            <a:ext cx="969624" cy="369332"/>
          </a:xfrm>
          <a:prstGeom prst="rect">
            <a:avLst/>
          </a:prstGeom>
          <a:solidFill>
            <a:schemeClr val="tx1"/>
          </a:solidFill>
          <a:ln>
            <a:solidFill>
              <a:schemeClr val="bg1"/>
            </a:solidFill>
          </a:ln>
        </p:spPr>
        <p:txBody>
          <a:bodyPr wrap="square" rtlCol="0">
            <a:spAutoFit/>
          </a:bodyPr>
          <a:lstStyle/>
          <a:p>
            <a:r>
              <a:rPr lang="en-US" dirty="0" err="1" smtClean="0">
                <a:solidFill>
                  <a:schemeClr val="bg1"/>
                </a:solidFill>
              </a:rPr>
              <a:t>IMDb</a:t>
            </a:r>
            <a:r>
              <a:rPr lang="en-US" dirty="0" smtClean="0">
                <a:solidFill>
                  <a:schemeClr val="bg1"/>
                </a:solidFill>
              </a:rPr>
              <a:t> ID</a:t>
            </a:r>
            <a:endParaRPr lang="en-US" dirty="0">
              <a:solidFill>
                <a:schemeClr val="bg1"/>
              </a:solidFill>
            </a:endParaRPr>
          </a:p>
        </p:txBody>
      </p:sp>
      <p:sp>
        <p:nvSpPr>
          <p:cNvPr id="140" name="TextBox 139"/>
          <p:cNvSpPr txBox="1"/>
          <p:nvPr/>
        </p:nvSpPr>
        <p:spPr>
          <a:xfrm>
            <a:off x="4307825" y="3978866"/>
            <a:ext cx="969624" cy="369332"/>
          </a:xfrm>
          <a:prstGeom prst="rect">
            <a:avLst/>
          </a:prstGeom>
          <a:solidFill>
            <a:schemeClr val="tx1"/>
          </a:solidFill>
          <a:ln>
            <a:solidFill>
              <a:schemeClr val="bg1"/>
            </a:solidFill>
          </a:ln>
        </p:spPr>
        <p:txBody>
          <a:bodyPr wrap="square" rtlCol="0">
            <a:spAutoFit/>
          </a:bodyPr>
          <a:lstStyle/>
          <a:p>
            <a:r>
              <a:rPr lang="en-US" dirty="0" err="1" smtClean="0">
                <a:solidFill>
                  <a:schemeClr val="bg1"/>
                </a:solidFill>
              </a:rPr>
              <a:t>IMDb</a:t>
            </a:r>
            <a:r>
              <a:rPr lang="en-US" dirty="0" smtClean="0">
                <a:solidFill>
                  <a:schemeClr val="bg1"/>
                </a:solidFill>
              </a:rPr>
              <a:t> ID</a:t>
            </a:r>
            <a:endParaRPr lang="en-US" dirty="0">
              <a:solidFill>
                <a:schemeClr val="bg1"/>
              </a:solidFill>
            </a:endParaRPr>
          </a:p>
        </p:txBody>
      </p:sp>
      <p:sp>
        <p:nvSpPr>
          <p:cNvPr id="141" name="TextBox 140"/>
          <p:cNvSpPr txBox="1"/>
          <p:nvPr/>
        </p:nvSpPr>
        <p:spPr>
          <a:xfrm>
            <a:off x="3080751" y="4308245"/>
            <a:ext cx="1007530" cy="369332"/>
          </a:xfrm>
          <a:prstGeom prst="rect">
            <a:avLst/>
          </a:prstGeom>
          <a:solidFill>
            <a:schemeClr val="tx1"/>
          </a:solidFill>
          <a:ln>
            <a:solidFill>
              <a:schemeClr val="bg1"/>
            </a:solidFill>
          </a:ln>
        </p:spPr>
        <p:txBody>
          <a:bodyPr wrap="square" rtlCol="0">
            <a:spAutoFit/>
          </a:bodyPr>
          <a:lstStyle/>
          <a:p>
            <a:r>
              <a:rPr lang="en-US" smtClean="0">
                <a:solidFill>
                  <a:schemeClr val="bg1"/>
                </a:solidFill>
              </a:rPr>
              <a:t>TMDB </a:t>
            </a:r>
            <a:r>
              <a:rPr lang="en-US" dirty="0" smtClean="0">
                <a:solidFill>
                  <a:schemeClr val="bg1"/>
                </a:solidFill>
              </a:rPr>
              <a:t>ID</a:t>
            </a:r>
            <a:endParaRPr lang="en-US" dirty="0">
              <a:solidFill>
                <a:schemeClr val="bg1"/>
              </a:solidFill>
            </a:endParaRPr>
          </a:p>
        </p:txBody>
      </p:sp>
      <p:sp>
        <p:nvSpPr>
          <p:cNvPr id="142" name="Rounded Rectangle 141"/>
          <p:cNvSpPr/>
          <p:nvPr/>
        </p:nvSpPr>
        <p:spPr>
          <a:xfrm>
            <a:off x="4394084" y="4762567"/>
            <a:ext cx="3157892" cy="132337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err="1" smtClean="0">
                <a:latin typeface="Impact" charset="0"/>
                <a:ea typeface="Impact" charset="0"/>
                <a:cs typeface="Impact" charset="0"/>
              </a:rPr>
              <a:t>CustomDB</a:t>
            </a:r>
            <a:endParaRPr lang="en-US" sz="5000" dirty="0">
              <a:latin typeface="Impact" charset="0"/>
              <a:ea typeface="Impact" charset="0"/>
              <a:cs typeface="Impact" charset="0"/>
            </a:endParaRPr>
          </a:p>
        </p:txBody>
      </p:sp>
    </p:spTree>
    <p:extLst>
      <p:ext uri="{BB962C8B-B14F-4D97-AF65-F5344CB8AC3E}">
        <p14:creationId xmlns:p14="http://schemas.microsoft.com/office/powerpoint/2010/main" val="137157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Feature and Movie Choice</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Datasets</a:t>
            </a:r>
            <a:endParaRPr lang="en-US" dirty="0">
              <a:solidFill>
                <a:schemeClr val="bg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0" name="Rounded Rectangle 129"/>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
        <p:nvSpPr>
          <p:cNvPr id="144" name="Rounded Rectangle 143"/>
          <p:cNvSpPr/>
          <p:nvPr/>
        </p:nvSpPr>
        <p:spPr>
          <a:xfrm>
            <a:off x="7772169" y="4338285"/>
            <a:ext cx="3582752" cy="150142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Impact" charset="0"/>
                <a:ea typeface="Impact" charset="0"/>
                <a:cs typeface="Impact" charset="0"/>
              </a:rPr>
              <a:t>10,000 </a:t>
            </a:r>
            <a:r>
              <a:rPr lang="en-US" sz="3000" i="1" dirty="0" smtClean="0">
                <a:latin typeface="Impact" charset="0"/>
                <a:ea typeface="Impact" charset="0"/>
                <a:cs typeface="Impact" charset="0"/>
              </a:rPr>
              <a:t>English</a:t>
            </a:r>
            <a:r>
              <a:rPr lang="en-US" sz="3000" dirty="0" smtClean="0">
                <a:latin typeface="Impact" charset="0"/>
                <a:ea typeface="Impact" charset="0"/>
                <a:cs typeface="Impact" charset="0"/>
              </a:rPr>
              <a:t> movies with </a:t>
            </a:r>
            <a:r>
              <a:rPr lang="en-US" sz="3000" i="1" dirty="0" smtClean="0">
                <a:latin typeface="Impact" charset="0"/>
                <a:ea typeface="Impact" charset="0"/>
                <a:cs typeface="Impact" charset="0"/>
              </a:rPr>
              <a:t>Posters</a:t>
            </a:r>
            <a:endParaRPr lang="en-US" sz="3000" i="1" dirty="0">
              <a:latin typeface="Impact" charset="0"/>
              <a:ea typeface="Impact" charset="0"/>
              <a:cs typeface="Impact" charset="0"/>
            </a:endParaRPr>
          </a:p>
        </p:txBody>
      </p:sp>
      <p:sp>
        <p:nvSpPr>
          <p:cNvPr id="145" name="Rounded Rectangle 144"/>
          <p:cNvSpPr/>
          <p:nvPr/>
        </p:nvSpPr>
        <p:spPr>
          <a:xfrm>
            <a:off x="7772169" y="1468799"/>
            <a:ext cx="3582752" cy="150142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Impact" charset="0"/>
                <a:ea typeface="Impact" charset="0"/>
                <a:cs typeface="Impact" charset="0"/>
              </a:rPr>
              <a:t>2</a:t>
            </a:r>
            <a:r>
              <a:rPr lang="en-US" sz="3000" dirty="0" smtClean="0">
                <a:latin typeface="Impact" charset="0"/>
                <a:ea typeface="Impact" charset="0"/>
                <a:cs typeface="Impact" charset="0"/>
              </a:rPr>
              <a:t>0,000 movies overall</a:t>
            </a:r>
            <a:endParaRPr lang="en-US" sz="3000" i="1" dirty="0">
              <a:latin typeface="Impact" charset="0"/>
              <a:ea typeface="Impact" charset="0"/>
              <a:cs typeface="Impact" charset="0"/>
            </a:endParaRPr>
          </a:p>
        </p:txBody>
      </p:sp>
      <p:pic>
        <p:nvPicPr>
          <p:cNvPr id="133" name="Picture 132"/>
          <p:cNvPicPr>
            <a:picLocks noChangeAspect="1"/>
          </p:cNvPicPr>
          <p:nvPr/>
        </p:nvPicPr>
        <p:blipFill>
          <a:blip r:embed="rId3"/>
          <a:stretch>
            <a:fillRect/>
          </a:stretch>
        </p:blipFill>
        <p:spPr>
          <a:xfrm flipH="1">
            <a:off x="9039775" y="3088076"/>
            <a:ext cx="1047539" cy="1221620"/>
          </a:xfrm>
          <a:prstGeom prst="rect">
            <a:avLst/>
          </a:prstGeom>
        </p:spPr>
      </p:pic>
      <p:sp>
        <p:nvSpPr>
          <p:cNvPr id="135" name="Rounded Rectangle 134"/>
          <p:cNvSpPr/>
          <p:nvPr/>
        </p:nvSpPr>
        <p:spPr>
          <a:xfrm>
            <a:off x="995225" y="2193283"/>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Poster</a:t>
            </a:r>
            <a:endParaRPr lang="en-US" b="1" dirty="0">
              <a:solidFill>
                <a:schemeClr val="bg1"/>
              </a:solidFill>
            </a:endParaRPr>
          </a:p>
        </p:txBody>
      </p:sp>
      <p:sp>
        <p:nvSpPr>
          <p:cNvPr id="146" name="Rounded Rectangle 145"/>
          <p:cNvSpPr/>
          <p:nvPr/>
        </p:nvSpPr>
        <p:spPr>
          <a:xfrm>
            <a:off x="2522340" y="218581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Part of Collection</a:t>
            </a:r>
            <a:endParaRPr lang="en-US" sz="1400" b="1" dirty="0">
              <a:solidFill>
                <a:schemeClr val="bg1"/>
              </a:solidFill>
            </a:endParaRPr>
          </a:p>
        </p:txBody>
      </p:sp>
      <p:sp>
        <p:nvSpPr>
          <p:cNvPr id="147" name="Rounded Rectangle 146"/>
          <p:cNvSpPr/>
          <p:nvPr/>
        </p:nvSpPr>
        <p:spPr>
          <a:xfrm>
            <a:off x="5587937" y="218581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Overview</a:t>
            </a:r>
            <a:endParaRPr lang="en-US" b="1" dirty="0">
              <a:solidFill>
                <a:schemeClr val="bg1"/>
              </a:solidFill>
            </a:endParaRPr>
          </a:p>
        </p:txBody>
      </p:sp>
      <p:sp>
        <p:nvSpPr>
          <p:cNvPr id="148" name="Rounded Rectangle 147"/>
          <p:cNvSpPr/>
          <p:nvPr/>
        </p:nvSpPr>
        <p:spPr>
          <a:xfrm>
            <a:off x="4046690" y="2191919"/>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Budget</a:t>
            </a:r>
            <a:endParaRPr lang="en-US" b="1" dirty="0">
              <a:solidFill>
                <a:schemeClr val="bg1"/>
              </a:solidFill>
            </a:endParaRPr>
          </a:p>
        </p:txBody>
      </p:sp>
      <p:sp>
        <p:nvSpPr>
          <p:cNvPr id="149" name="Rounded Rectangle 148"/>
          <p:cNvSpPr/>
          <p:nvPr/>
        </p:nvSpPr>
        <p:spPr>
          <a:xfrm>
            <a:off x="995225" y="2731389"/>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Popularity</a:t>
            </a:r>
            <a:endParaRPr lang="en-US" b="1" dirty="0">
              <a:solidFill>
                <a:schemeClr val="bg1"/>
              </a:solidFill>
            </a:endParaRPr>
          </a:p>
        </p:txBody>
      </p:sp>
      <p:sp>
        <p:nvSpPr>
          <p:cNvPr id="150" name="Rounded Rectangle 149"/>
          <p:cNvSpPr/>
          <p:nvPr/>
        </p:nvSpPr>
        <p:spPr>
          <a:xfrm>
            <a:off x="2522340" y="2723916"/>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 of Production Companies</a:t>
            </a:r>
          </a:p>
        </p:txBody>
      </p:sp>
      <p:sp>
        <p:nvSpPr>
          <p:cNvPr id="151" name="Rounded Rectangle 150"/>
          <p:cNvSpPr/>
          <p:nvPr/>
        </p:nvSpPr>
        <p:spPr>
          <a:xfrm>
            <a:off x="5587937" y="2723916"/>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Release Date</a:t>
            </a:r>
          </a:p>
        </p:txBody>
      </p:sp>
      <p:sp>
        <p:nvSpPr>
          <p:cNvPr id="152" name="Rounded Rectangle 151"/>
          <p:cNvSpPr/>
          <p:nvPr/>
        </p:nvSpPr>
        <p:spPr>
          <a:xfrm>
            <a:off x="4046690" y="273002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 of Production Countries</a:t>
            </a:r>
          </a:p>
        </p:txBody>
      </p:sp>
      <p:sp>
        <p:nvSpPr>
          <p:cNvPr id="153" name="Rounded Rectangle 152"/>
          <p:cNvSpPr/>
          <p:nvPr/>
        </p:nvSpPr>
        <p:spPr>
          <a:xfrm>
            <a:off x="995225" y="326949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Revenue</a:t>
            </a:r>
          </a:p>
        </p:txBody>
      </p:sp>
      <p:sp>
        <p:nvSpPr>
          <p:cNvPr id="155" name="Rounded Rectangle 154"/>
          <p:cNvSpPr/>
          <p:nvPr/>
        </p:nvSpPr>
        <p:spPr>
          <a:xfrm>
            <a:off x="4074516" y="326192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 of Spoken Languages</a:t>
            </a:r>
            <a:endParaRPr lang="en-US" sz="1600" b="1" dirty="0">
              <a:solidFill>
                <a:schemeClr val="bg1"/>
              </a:solidFill>
            </a:endParaRPr>
          </a:p>
        </p:txBody>
      </p:sp>
      <p:sp>
        <p:nvSpPr>
          <p:cNvPr id="156" name="Rounded Rectangle 155"/>
          <p:cNvSpPr/>
          <p:nvPr/>
        </p:nvSpPr>
        <p:spPr>
          <a:xfrm>
            <a:off x="2533269" y="3268034"/>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Runtime</a:t>
            </a:r>
            <a:endParaRPr lang="en-US" b="1" dirty="0">
              <a:solidFill>
                <a:schemeClr val="bg1"/>
              </a:solidFill>
            </a:endParaRPr>
          </a:p>
        </p:txBody>
      </p:sp>
      <p:sp>
        <p:nvSpPr>
          <p:cNvPr id="157" name="Rounded Rectangle 156"/>
          <p:cNvSpPr/>
          <p:nvPr/>
        </p:nvSpPr>
        <p:spPr>
          <a:xfrm>
            <a:off x="995225" y="3807838"/>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Tagline</a:t>
            </a:r>
            <a:endParaRPr lang="en-US" b="1" dirty="0">
              <a:solidFill>
                <a:schemeClr val="bg1"/>
              </a:solidFill>
            </a:endParaRPr>
          </a:p>
        </p:txBody>
      </p:sp>
      <p:sp>
        <p:nvSpPr>
          <p:cNvPr id="158" name="Rounded Rectangle 157"/>
          <p:cNvSpPr/>
          <p:nvPr/>
        </p:nvSpPr>
        <p:spPr>
          <a:xfrm>
            <a:off x="2522340" y="380036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Length of Title</a:t>
            </a:r>
            <a:endParaRPr lang="en-US" sz="1600" b="1" dirty="0">
              <a:solidFill>
                <a:schemeClr val="bg1"/>
              </a:solidFill>
            </a:endParaRPr>
          </a:p>
        </p:txBody>
      </p:sp>
      <p:sp>
        <p:nvSpPr>
          <p:cNvPr id="159" name="Rounded Rectangle 158"/>
          <p:cNvSpPr/>
          <p:nvPr/>
        </p:nvSpPr>
        <p:spPr>
          <a:xfrm>
            <a:off x="5583398" y="3272703"/>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Vote Count</a:t>
            </a:r>
            <a:endParaRPr lang="en-US" b="1" dirty="0">
              <a:solidFill>
                <a:schemeClr val="bg1"/>
              </a:solidFill>
            </a:endParaRPr>
          </a:p>
        </p:txBody>
      </p:sp>
      <p:sp>
        <p:nvSpPr>
          <p:cNvPr id="160" name="Rounded Rectangle 159"/>
          <p:cNvSpPr/>
          <p:nvPr/>
        </p:nvSpPr>
        <p:spPr>
          <a:xfrm>
            <a:off x="4046690" y="3806474"/>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Vote Average</a:t>
            </a:r>
            <a:endParaRPr lang="en-US" sz="1600" b="1" dirty="0">
              <a:solidFill>
                <a:schemeClr val="bg1"/>
              </a:solidFill>
            </a:endParaRPr>
          </a:p>
        </p:txBody>
      </p:sp>
      <p:sp>
        <p:nvSpPr>
          <p:cNvPr id="161" name="Rounded Rectangle 160"/>
          <p:cNvSpPr/>
          <p:nvPr/>
        </p:nvSpPr>
        <p:spPr>
          <a:xfrm>
            <a:off x="995225" y="4345944"/>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Various Department Sizes</a:t>
            </a:r>
          </a:p>
        </p:txBody>
      </p:sp>
      <p:sp>
        <p:nvSpPr>
          <p:cNvPr id="162" name="Rounded Rectangle 161"/>
          <p:cNvSpPr/>
          <p:nvPr/>
        </p:nvSpPr>
        <p:spPr>
          <a:xfrm>
            <a:off x="2522340" y="4338471"/>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Cast Size</a:t>
            </a:r>
          </a:p>
        </p:txBody>
      </p:sp>
      <p:sp>
        <p:nvSpPr>
          <p:cNvPr id="163" name="Rounded Rectangle 162"/>
          <p:cNvSpPr/>
          <p:nvPr/>
        </p:nvSpPr>
        <p:spPr>
          <a:xfrm>
            <a:off x="5587937" y="4338471"/>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MPAA</a:t>
            </a:r>
            <a:endParaRPr lang="en-US" b="1" dirty="0">
              <a:solidFill>
                <a:schemeClr val="bg1"/>
              </a:solidFill>
            </a:endParaRPr>
          </a:p>
        </p:txBody>
      </p:sp>
      <p:sp>
        <p:nvSpPr>
          <p:cNvPr id="164" name="Rounded Rectangle 163"/>
          <p:cNvSpPr/>
          <p:nvPr/>
        </p:nvSpPr>
        <p:spPr>
          <a:xfrm>
            <a:off x="4046690" y="434458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 of Distributors</a:t>
            </a:r>
            <a:endParaRPr lang="en-US" sz="1600" b="1" dirty="0">
              <a:solidFill>
                <a:schemeClr val="bg1"/>
              </a:solidFill>
            </a:endParaRPr>
          </a:p>
        </p:txBody>
      </p:sp>
      <p:sp>
        <p:nvSpPr>
          <p:cNvPr id="165" name="Rounded Rectangle 164"/>
          <p:cNvSpPr/>
          <p:nvPr/>
        </p:nvSpPr>
        <p:spPr>
          <a:xfrm>
            <a:off x="995225" y="4897353"/>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Plot Outline</a:t>
            </a:r>
            <a:endParaRPr lang="en-US" b="1" dirty="0">
              <a:solidFill>
                <a:schemeClr val="bg1"/>
              </a:solidFill>
            </a:endParaRPr>
          </a:p>
        </p:txBody>
      </p:sp>
      <p:sp>
        <p:nvSpPr>
          <p:cNvPr id="166" name="Rounded Rectangle 165"/>
          <p:cNvSpPr/>
          <p:nvPr/>
        </p:nvSpPr>
        <p:spPr>
          <a:xfrm>
            <a:off x="2522340" y="488988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Rating</a:t>
            </a:r>
            <a:endParaRPr lang="en-US" b="1" dirty="0">
              <a:solidFill>
                <a:schemeClr val="bg1"/>
              </a:solidFill>
            </a:endParaRPr>
          </a:p>
        </p:txBody>
      </p:sp>
      <p:sp>
        <p:nvSpPr>
          <p:cNvPr id="168" name="Rounded Rectangle 167"/>
          <p:cNvSpPr/>
          <p:nvPr/>
        </p:nvSpPr>
        <p:spPr>
          <a:xfrm>
            <a:off x="4046690" y="4895989"/>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Votes</a:t>
            </a:r>
            <a:endParaRPr lang="en-US" b="1" dirty="0">
              <a:solidFill>
                <a:schemeClr val="bg1"/>
              </a:solidFill>
            </a:endParaRPr>
          </a:p>
        </p:txBody>
      </p:sp>
      <p:sp>
        <p:nvSpPr>
          <p:cNvPr id="169" name="Rounded Rectangle 168"/>
          <p:cNvSpPr/>
          <p:nvPr/>
        </p:nvSpPr>
        <p:spPr>
          <a:xfrm>
            <a:off x="1011680" y="1675666"/>
            <a:ext cx="6029294" cy="45139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28 Features Used</a:t>
            </a:r>
            <a:endParaRPr lang="en-US" b="1" dirty="0">
              <a:solidFill>
                <a:schemeClr val="tx1"/>
              </a:solidFill>
            </a:endParaRPr>
          </a:p>
        </p:txBody>
      </p:sp>
    </p:spTree>
    <p:extLst>
      <p:ext uri="{BB962C8B-B14F-4D97-AF65-F5344CB8AC3E}">
        <p14:creationId xmlns:p14="http://schemas.microsoft.com/office/powerpoint/2010/main" val="1671767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Feature and Movie Choice</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Datasets</a:t>
            </a:r>
            <a:endParaRPr lang="en-US" dirty="0">
              <a:solidFill>
                <a:schemeClr val="bg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0" name="Rounded Rectangle 129"/>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
        <p:nvSpPr>
          <p:cNvPr id="144" name="Rounded Rectangle 143"/>
          <p:cNvSpPr/>
          <p:nvPr/>
        </p:nvSpPr>
        <p:spPr>
          <a:xfrm>
            <a:off x="7772169" y="4338285"/>
            <a:ext cx="3582752" cy="150142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Impact" charset="0"/>
                <a:ea typeface="Impact" charset="0"/>
                <a:cs typeface="Impact" charset="0"/>
              </a:rPr>
              <a:t>10,000 </a:t>
            </a:r>
            <a:r>
              <a:rPr lang="en-US" sz="3000" i="1" dirty="0" smtClean="0">
                <a:latin typeface="Impact" charset="0"/>
                <a:ea typeface="Impact" charset="0"/>
                <a:cs typeface="Impact" charset="0"/>
              </a:rPr>
              <a:t>English</a:t>
            </a:r>
            <a:r>
              <a:rPr lang="en-US" sz="3000" dirty="0" smtClean="0">
                <a:latin typeface="Impact" charset="0"/>
                <a:ea typeface="Impact" charset="0"/>
                <a:cs typeface="Impact" charset="0"/>
              </a:rPr>
              <a:t> movies with </a:t>
            </a:r>
            <a:r>
              <a:rPr lang="en-US" sz="3000" i="1" dirty="0" smtClean="0">
                <a:latin typeface="Impact" charset="0"/>
                <a:ea typeface="Impact" charset="0"/>
                <a:cs typeface="Impact" charset="0"/>
              </a:rPr>
              <a:t>Posters</a:t>
            </a:r>
            <a:endParaRPr lang="en-US" sz="3000" i="1" dirty="0">
              <a:latin typeface="Impact" charset="0"/>
              <a:ea typeface="Impact" charset="0"/>
              <a:cs typeface="Impact" charset="0"/>
            </a:endParaRPr>
          </a:p>
        </p:txBody>
      </p:sp>
      <p:sp>
        <p:nvSpPr>
          <p:cNvPr id="145" name="Rounded Rectangle 144"/>
          <p:cNvSpPr/>
          <p:nvPr/>
        </p:nvSpPr>
        <p:spPr>
          <a:xfrm>
            <a:off x="7772169" y="1468799"/>
            <a:ext cx="3582752" cy="150142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Impact" charset="0"/>
                <a:ea typeface="Impact" charset="0"/>
                <a:cs typeface="Impact" charset="0"/>
              </a:rPr>
              <a:t>2</a:t>
            </a:r>
            <a:r>
              <a:rPr lang="en-US" sz="3000" dirty="0" smtClean="0">
                <a:latin typeface="Impact" charset="0"/>
                <a:ea typeface="Impact" charset="0"/>
                <a:cs typeface="Impact" charset="0"/>
              </a:rPr>
              <a:t>0,000 movies overall</a:t>
            </a:r>
            <a:endParaRPr lang="en-US" sz="3000" i="1" dirty="0">
              <a:latin typeface="Impact" charset="0"/>
              <a:ea typeface="Impact" charset="0"/>
              <a:cs typeface="Impact" charset="0"/>
            </a:endParaRPr>
          </a:p>
        </p:txBody>
      </p:sp>
      <p:pic>
        <p:nvPicPr>
          <p:cNvPr id="133" name="Picture 132"/>
          <p:cNvPicPr>
            <a:picLocks noChangeAspect="1"/>
          </p:cNvPicPr>
          <p:nvPr/>
        </p:nvPicPr>
        <p:blipFill>
          <a:blip r:embed="rId3"/>
          <a:stretch>
            <a:fillRect/>
          </a:stretch>
        </p:blipFill>
        <p:spPr>
          <a:xfrm flipH="1">
            <a:off x="9039775" y="3088076"/>
            <a:ext cx="1047539" cy="1221620"/>
          </a:xfrm>
          <a:prstGeom prst="rect">
            <a:avLst/>
          </a:prstGeom>
        </p:spPr>
      </p:pic>
      <p:sp>
        <p:nvSpPr>
          <p:cNvPr id="135" name="Rounded Rectangle 134"/>
          <p:cNvSpPr/>
          <p:nvPr/>
        </p:nvSpPr>
        <p:spPr>
          <a:xfrm>
            <a:off x="995225" y="2193283"/>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Poster</a:t>
            </a:r>
            <a:endParaRPr lang="en-US" b="1" dirty="0">
              <a:solidFill>
                <a:schemeClr val="accent4">
                  <a:lumMod val="60000"/>
                  <a:lumOff val="40000"/>
                </a:schemeClr>
              </a:solidFill>
            </a:endParaRPr>
          </a:p>
        </p:txBody>
      </p:sp>
      <p:sp>
        <p:nvSpPr>
          <p:cNvPr id="146" name="Rounded Rectangle 145"/>
          <p:cNvSpPr/>
          <p:nvPr/>
        </p:nvSpPr>
        <p:spPr>
          <a:xfrm>
            <a:off x="2522340" y="218581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60000"/>
                    <a:lumOff val="40000"/>
                  </a:schemeClr>
                </a:solidFill>
              </a:rPr>
              <a:t>Part of Collection</a:t>
            </a:r>
            <a:endParaRPr lang="en-US" sz="1400" b="1" dirty="0">
              <a:solidFill>
                <a:schemeClr val="accent4">
                  <a:lumMod val="60000"/>
                  <a:lumOff val="40000"/>
                </a:schemeClr>
              </a:solidFill>
            </a:endParaRPr>
          </a:p>
        </p:txBody>
      </p:sp>
      <p:sp>
        <p:nvSpPr>
          <p:cNvPr id="147" name="Rounded Rectangle 146"/>
          <p:cNvSpPr/>
          <p:nvPr/>
        </p:nvSpPr>
        <p:spPr>
          <a:xfrm>
            <a:off x="5587937" y="218581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Overview</a:t>
            </a:r>
            <a:endParaRPr lang="en-US" b="1" dirty="0">
              <a:solidFill>
                <a:schemeClr val="accent4">
                  <a:lumMod val="60000"/>
                  <a:lumOff val="40000"/>
                </a:schemeClr>
              </a:solidFill>
            </a:endParaRPr>
          </a:p>
        </p:txBody>
      </p:sp>
      <p:sp>
        <p:nvSpPr>
          <p:cNvPr id="148" name="Rounded Rectangle 147"/>
          <p:cNvSpPr/>
          <p:nvPr/>
        </p:nvSpPr>
        <p:spPr>
          <a:xfrm>
            <a:off x="4046690" y="2191919"/>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Budget</a:t>
            </a:r>
            <a:endParaRPr lang="en-US" b="1" dirty="0">
              <a:solidFill>
                <a:schemeClr val="accent4">
                  <a:lumMod val="60000"/>
                  <a:lumOff val="40000"/>
                </a:schemeClr>
              </a:solidFill>
            </a:endParaRPr>
          </a:p>
        </p:txBody>
      </p:sp>
      <p:sp>
        <p:nvSpPr>
          <p:cNvPr id="149" name="Rounded Rectangle 148"/>
          <p:cNvSpPr/>
          <p:nvPr/>
        </p:nvSpPr>
        <p:spPr>
          <a:xfrm>
            <a:off x="995225" y="2731389"/>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Popularity</a:t>
            </a:r>
            <a:endParaRPr lang="en-US" b="1" dirty="0">
              <a:solidFill>
                <a:schemeClr val="accent4">
                  <a:lumMod val="60000"/>
                  <a:lumOff val="40000"/>
                </a:schemeClr>
              </a:solidFill>
            </a:endParaRPr>
          </a:p>
        </p:txBody>
      </p:sp>
      <p:sp>
        <p:nvSpPr>
          <p:cNvPr id="150" name="Rounded Rectangle 149"/>
          <p:cNvSpPr/>
          <p:nvPr/>
        </p:nvSpPr>
        <p:spPr>
          <a:xfrm>
            <a:off x="2522340" y="2723916"/>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4">
                    <a:lumMod val="60000"/>
                    <a:lumOff val="40000"/>
                  </a:schemeClr>
                </a:solidFill>
              </a:rPr>
              <a:t># of Production Companies</a:t>
            </a:r>
          </a:p>
        </p:txBody>
      </p:sp>
      <p:sp>
        <p:nvSpPr>
          <p:cNvPr id="151" name="Rounded Rectangle 150"/>
          <p:cNvSpPr/>
          <p:nvPr/>
        </p:nvSpPr>
        <p:spPr>
          <a:xfrm>
            <a:off x="5587937" y="2723916"/>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60000"/>
                    <a:lumOff val="40000"/>
                  </a:schemeClr>
                </a:solidFill>
              </a:rPr>
              <a:t>Release Date</a:t>
            </a:r>
          </a:p>
        </p:txBody>
      </p:sp>
      <p:sp>
        <p:nvSpPr>
          <p:cNvPr id="152" name="Rounded Rectangle 151"/>
          <p:cNvSpPr/>
          <p:nvPr/>
        </p:nvSpPr>
        <p:spPr>
          <a:xfrm>
            <a:off x="4046690" y="273002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4">
                    <a:lumMod val="60000"/>
                    <a:lumOff val="40000"/>
                  </a:schemeClr>
                </a:solidFill>
              </a:rPr>
              <a:t># of Production Countries</a:t>
            </a:r>
          </a:p>
        </p:txBody>
      </p:sp>
      <p:sp>
        <p:nvSpPr>
          <p:cNvPr id="153" name="Rounded Rectangle 152"/>
          <p:cNvSpPr/>
          <p:nvPr/>
        </p:nvSpPr>
        <p:spPr>
          <a:xfrm>
            <a:off x="995225" y="326949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60000"/>
                    <a:lumOff val="40000"/>
                  </a:schemeClr>
                </a:solidFill>
              </a:rPr>
              <a:t>Revenue</a:t>
            </a:r>
          </a:p>
        </p:txBody>
      </p:sp>
      <p:sp>
        <p:nvSpPr>
          <p:cNvPr id="155" name="Rounded Rectangle 154"/>
          <p:cNvSpPr/>
          <p:nvPr/>
        </p:nvSpPr>
        <p:spPr>
          <a:xfrm>
            <a:off x="4074516" y="326192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4">
                    <a:lumMod val="60000"/>
                    <a:lumOff val="40000"/>
                  </a:schemeClr>
                </a:solidFill>
              </a:rPr>
              <a:t># of Spoken Languages</a:t>
            </a:r>
            <a:endParaRPr lang="en-US" sz="1600" b="1" dirty="0">
              <a:solidFill>
                <a:schemeClr val="accent4">
                  <a:lumMod val="60000"/>
                  <a:lumOff val="40000"/>
                </a:schemeClr>
              </a:solidFill>
            </a:endParaRPr>
          </a:p>
        </p:txBody>
      </p:sp>
      <p:sp>
        <p:nvSpPr>
          <p:cNvPr id="156" name="Rounded Rectangle 155"/>
          <p:cNvSpPr/>
          <p:nvPr/>
        </p:nvSpPr>
        <p:spPr>
          <a:xfrm>
            <a:off x="2533269" y="3268034"/>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Runtime</a:t>
            </a:r>
            <a:endParaRPr lang="en-US" b="1" dirty="0">
              <a:solidFill>
                <a:schemeClr val="accent4">
                  <a:lumMod val="60000"/>
                  <a:lumOff val="40000"/>
                </a:schemeClr>
              </a:solidFill>
            </a:endParaRPr>
          </a:p>
        </p:txBody>
      </p:sp>
      <p:sp>
        <p:nvSpPr>
          <p:cNvPr id="157" name="Rounded Rectangle 156"/>
          <p:cNvSpPr/>
          <p:nvPr/>
        </p:nvSpPr>
        <p:spPr>
          <a:xfrm>
            <a:off x="995225" y="3807838"/>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Tagline</a:t>
            </a:r>
            <a:endParaRPr lang="en-US" b="1" dirty="0">
              <a:solidFill>
                <a:schemeClr val="accent4">
                  <a:lumMod val="60000"/>
                  <a:lumOff val="40000"/>
                </a:schemeClr>
              </a:solidFill>
            </a:endParaRPr>
          </a:p>
        </p:txBody>
      </p:sp>
      <p:sp>
        <p:nvSpPr>
          <p:cNvPr id="158" name="Rounded Rectangle 157"/>
          <p:cNvSpPr/>
          <p:nvPr/>
        </p:nvSpPr>
        <p:spPr>
          <a:xfrm>
            <a:off x="2522340" y="3800365"/>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4">
                    <a:lumMod val="60000"/>
                    <a:lumOff val="40000"/>
                  </a:schemeClr>
                </a:solidFill>
              </a:rPr>
              <a:t>Length of Title</a:t>
            </a:r>
            <a:endParaRPr lang="en-US" sz="1600" b="1" dirty="0">
              <a:solidFill>
                <a:schemeClr val="accent4">
                  <a:lumMod val="60000"/>
                  <a:lumOff val="40000"/>
                </a:schemeClr>
              </a:solidFill>
            </a:endParaRPr>
          </a:p>
        </p:txBody>
      </p:sp>
      <p:sp>
        <p:nvSpPr>
          <p:cNvPr id="159" name="Rounded Rectangle 158"/>
          <p:cNvSpPr/>
          <p:nvPr/>
        </p:nvSpPr>
        <p:spPr>
          <a:xfrm>
            <a:off x="5583398" y="3272703"/>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60000"/>
                    <a:lumOff val="40000"/>
                  </a:schemeClr>
                </a:solidFill>
              </a:rPr>
              <a:t>Vote Count</a:t>
            </a:r>
            <a:endParaRPr lang="en-US" b="1" dirty="0">
              <a:solidFill>
                <a:schemeClr val="accent4">
                  <a:lumMod val="60000"/>
                  <a:lumOff val="40000"/>
                </a:schemeClr>
              </a:solidFill>
            </a:endParaRPr>
          </a:p>
        </p:txBody>
      </p:sp>
      <p:sp>
        <p:nvSpPr>
          <p:cNvPr id="160" name="Rounded Rectangle 159"/>
          <p:cNvSpPr/>
          <p:nvPr/>
        </p:nvSpPr>
        <p:spPr>
          <a:xfrm>
            <a:off x="4046690" y="3806474"/>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4">
                    <a:lumMod val="60000"/>
                    <a:lumOff val="40000"/>
                  </a:schemeClr>
                </a:solidFill>
              </a:rPr>
              <a:t>Vote Average</a:t>
            </a:r>
            <a:endParaRPr lang="en-US" sz="1600" b="1" dirty="0">
              <a:solidFill>
                <a:schemeClr val="accent4">
                  <a:lumMod val="60000"/>
                  <a:lumOff val="40000"/>
                </a:schemeClr>
              </a:solidFill>
            </a:endParaRPr>
          </a:p>
        </p:txBody>
      </p:sp>
      <p:sp>
        <p:nvSpPr>
          <p:cNvPr id="161" name="Rounded Rectangle 160"/>
          <p:cNvSpPr/>
          <p:nvPr/>
        </p:nvSpPr>
        <p:spPr>
          <a:xfrm>
            <a:off x="995225" y="4345944"/>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B050"/>
                </a:solidFill>
              </a:rPr>
              <a:t>Various Department Sizes</a:t>
            </a:r>
          </a:p>
        </p:txBody>
      </p:sp>
      <p:sp>
        <p:nvSpPr>
          <p:cNvPr id="162" name="Rounded Rectangle 161"/>
          <p:cNvSpPr/>
          <p:nvPr/>
        </p:nvSpPr>
        <p:spPr>
          <a:xfrm>
            <a:off x="2522340" y="4338471"/>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Cast Size</a:t>
            </a:r>
          </a:p>
        </p:txBody>
      </p:sp>
      <p:sp>
        <p:nvSpPr>
          <p:cNvPr id="163" name="Rounded Rectangle 162"/>
          <p:cNvSpPr/>
          <p:nvPr/>
        </p:nvSpPr>
        <p:spPr>
          <a:xfrm>
            <a:off x="5587937" y="4338471"/>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rPr>
              <a:t>MPAA</a:t>
            </a:r>
            <a:endParaRPr lang="en-US" b="1" dirty="0">
              <a:solidFill>
                <a:srgbClr val="00B050"/>
              </a:solidFill>
            </a:endParaRPr>
          </a:p>
        </p:txBody>
      </p:sp>
      <p:sp>
        <p:nvSpPr>
          <p:cNvPr id="164" name="Rounded Rectangle 163"/>
          <p:cNvSpPr/>
          <p:nvPr/>
        </p:nvSpPr>
        <p:spPr>
          <a:xfrm>
            <a:off x="4046690" y="434458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B050"/>
                </a:solidFill>
              </a:rPr>
              <a:t># of Distributors</a:t>
            </a:r>
            <a:endParaRPr lang="en-US" sz="1600" b="1" dirty="0">
              <a:solidFill>
                <a:srgbClr val="00B050"/>
              </a:solidFill>
            </a:endParaRPr>
          </a:p>
        </p:txBody>
      </p:sp>
      <p:sp>
        <p:nvSpPr>
          <p:cNvPr id="165" name="Rounded Rectangle 164"/>
          <p:cNvSpPr/>
          <p:nvPr/>
        </p:nvSpPr>
        <p:spPr>
          <a:xfrm>
            <a:off x="995225" y="4897353"/>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rPr>
              <a:t>Plot Outline</a:t>
            </a:r>
            <a:endParaRPr lang="en-US" b="1" dirty="0">
              <a:solidFill>
                <a:srgbClr val="00B050"/>
              </a:solidFill>
            </a:endParaRPr>
          </a:p>
        </p:txBody>
      </p:sp>
      <p:sp>
        <p:nvSpPr>
          <p:cNvPr id="166" name="Rounded Rectangle 165"/>
          <p:cNvSpPr/>
          <p:nvPr/>
        </p:nvSpPr>
        <p:spPr>
          <a:xfrm>
            <a:off x="2522340" y="4889880"/>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rPr>
              <a:t>Rating</a:t>
            </a:r>
            <a:endParaRPr lang="en-US" b="1" dirty="0">
              <a:solidFill>
                <a:srgbClr val="00B050"/>
              </a:solidFill>
            </a:endParaRPr>
          </a:p>
        </p:txBody>
      </p:sp>
      <p:sp>
        <p:nvSpPr>
          <p:cNvPr id="168" name="Rounded Rectangle 167"/>
          <p:cNvSpPr/>
          <p:nvPr/>
        </p:nvSpPr>
        <p:spPr>
          <a:xfrm>
            <a:off x="4046690" y="4895989"/>
            <a:ext cx="1453037" cy="45139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rPr>
              <a:t>Votes</a:t>
            </a:r>
            <a:endParaRPr lang="en-US" b="1" dirty="0">
              <a:solidFill>
                <a:srgbClr val="00B050"/>
              </a:solidFill>
            </a:endParaRPr>
          </a:p>
        </p:txBody>
      </p:sp>
      <p:sp>
        <p:nvSpPr>
          <p:cNvPr id="169" name="Rounded Rectangle 168"/>
          <p:cNvSpPr/>
          <p:nvPr/>
        </p:nvSpPr>
        <p:spPr>
          <a:xfrm>
            <a:off x="1011680" y="1675666"/>
            <a:ext cx="6029294" cy="45139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28 Features Used</a:t>
            </a:r>
            <a:endParaRPr lang="en-US" b="1" dirty="0">
              <a:solidFill>
                <a:schemeClr val="tx1"/>
              </a:solidFill>
            </a:endParaRPr>
          </a:p>
        </p:txBody>
      </p:sp>
    </p:spTree>
    <p:extLst>
      <p:ext uri="{BB962C8B-B14F-4D97-AF65-F5344CB8AC3E}">
        <p14:creationId xmlns:p14="http://schemas.microsoft.com/office/powerpoint/2010/main" val="117865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300" tmFilter="0, 0; .2, .5; .8, .5; 1, 0"/>
                                        <p:tgtEl>
                                          <p:spTgt spid="146"/>
                                        </p:tgtEl>
                                      </p:cBhvr>
                                    </p:animEffect>
                                    <p:animScale>
                                      <p:cBhvr>
                                        <p:cTn id="7" dur="650" autoRev="1" fill="hold"/>
                                        <p:tgtEl>
                                          <p:spTgt spid="146"/>
                                        </p:tgtEl>
                                      </p:cBhvr>
                                      <p:by x="105000" y="105000"/>
                                    </p:animScale>
                                  </p:childTnLst>
                                </p:cTn>
                              </p:par>
                              <p:par>
                                <p:cTn id="8" presetID="26" presetClass="emph" presetSubtype="0" fill="hold" grpId="0" nodeType="withEffect">
                                  <p:stCondLst>
                                    <p:cond delay="0"/>
                                  </p:stCondLst>
                                  <p:childTnLst>
                                    <p:animEffect transition="out" filter="fade">
                                      <p:cBhvr>
                                        <p:cTn id="9" dur="1300" tmFilter="0, 0; .2, .5; .8, .5; 1, 0"/>
                                        <p:tgtEl>
                                          <p:spTgt spid="148"/>
                                        </p:tgtEl>
                                      </p:cBhvr>
                                    </p:animEffect>
                                    <p:animScale>
                                      <p:cBhvr>
                                        <p:cTn id="10" dur="650" autoRev="1" fill="hold"/>
                                        <p:tgtEl>
                                          <p:spTgt spid="148"/>
                                        </p:tgtEl>
                                      </p:cBhvr>
                                      <p:by x="105000" y="105000"/>
                                    </p:animScale>
                                  </p:childTnLst>
                                </p:cTn>
                              </p:par>
                              <p:par>
                                <p:cTn id="11" presetID="26" presetClass="emph" presetSubtype="0" fill="hold" grpId="0" nodeType="withEffect">
                                  <p:stCondLst>
                                    <p:cond delay="0"/>
                                  </p:stCondLst>
                                  <p:childTnLst>
                                    <p:animEffect transition="out" filter="fade">
                                      <p:cBhvr>
                                        <p:cTn id="12" dur="1300" tmFilter="0, 0; .2, .5; .8, .5; 1, 0"/>
                                        <p:tgtEl>
                                          <p:spTgt spid="150"/>
                                        </p:tgtEl>
                                      </p:cBhvr>
                                    </p:animEffect>
                                    <p:animScale>
                                      <p:cBhvr>
                                        <p:cTn id="13" dur="650" autoRev="1" fill="hold"/>
                                        <p:tgtEl>
                                          <p:spTgt spid="150"/>
                                        </p:tgtEl>
                                      </p:cBhvr>
                                      <p:by x="105000" y="105000"/>
                                    </p:animScale>
                                  </p:childTnLst>
                                </p:cTn>
                              </p:par>
                              <p:par>
                                <p:cTn id="14" presetID="26" presetClass="emph" presetSubtype="0" fill="hold" grpId="0" nodeType="withEffect">
                                  <p:stCondLst>
                                    <p:cond delay="0"/>
                                  </p:stCondLst>
                                  <p:childTnLst>
                                    <p:animEffect transition="out" filter="fade">
                                      <p:cBhvr>
                                        <p:cTn id="15" dur="1300" tmFilter="0, 0; .2, .5; .8, .5; 1, 0"/>
                                        <p:tgtEl>
                                          <p:spTgt spid="152"/>
                                        </p:tgtEl>
                                      </p:cBhvr>
                                    </p:animEffect>
                                    <p:animScale>
                                      <p:cBhvr>
                                        <p:cTn id="16" dur="650" autoRev="1" fill="hold"/>
                                        <p:tgtEl>
                                          <p:spTgt spid="152"/>
                                        </p:tgtEl>
                                      </p:cBhvr>
                                      <p:by x="105000" y="105000"/>
                                    </p:animScale>
                                  </p:childTnLst>
                                </p:cTn>
                              </p:par>
                              <p:par>
                                <p:cTn id="17" presetID="26" presetClass="emph" presetSubtype="0" fill="hold" grpId="0" nodeType="withEffect">
                                  <p:stCondLst>
                                    <p:cond delay="0"/>
                                  </p:stCondLst>
                                  <p:childTnLst>
                                    <p:animEffect transition="out" filter="fade">
                                      <p:cBhvr>
                                        <p:cTn id="18" dur="1300" tmFilter="0, 0; .2, .5; .8, .5; 1, 0"/>
                                        <p:tgtEl>
                                          <p:spTgt spid="151"/>
                                        </p:tgtEl>
                                      </p:cBhvr>
                                    </p:animEffect>
                                    <p:animScale>
                                      <p:cBhvr>
                                        <p:cTn id="19" dur="650" autoRev="1" fill="hold"/>
                                        <p:tgtEl>
                                          <p:spTgt spid="151"/>
                                        </p:tgtEl>
                                      </p:cBhvr>
                                      <p:by x="105000" y="105000"/>
                                    </p:animScale>
                                  </p:childTnLst>
                                </p:cTn>
                              </p:par>
                              <p:par>
                                <p:cTn id="20" presetID="26" presetClass="emph" presetSubtype="0" fill="hold" grpId="0" nodeType="withEffect">
                                  <p:stCondLst>
                                    <p:cond delay="0"/>
                                  </p:stCondLst>
                                  <p:childTnLst>
                                    <p:animEffect transition="out" filter="fade">
                                      <p:cBhvr>
                                        <p:cTn id="21" dur="1300" tmFilter="0, 0; .2, .5; .8, .5; 1, 0"/>
                                        <p:tgtEl>
                                          <p:spTgt spid="155"/>
                                        </p:tgtEl>
                                      </p:cBhvr>
                                    </p:animEffect>
                                    <p:animScale>
                                      <p:cBhvr>
                                        <p:cTn id="22" dur="650" autoRev="1" fill="hold"/>
                                        <p:tgtEl>
                                          <p:spTgt spid="155"/>
                                        </p:tgtEl>
                                      </p:cBhvr>
                                      <p:by x="105000" y="105000"/>
                                    </p:animScale>
                                  </p:childTnLst>
                                </p:cTn>
                              </p:par>
                              <p:par>
                                <p:cTn id="23" presetID="26" presetClass="emph" presetSubtype="0" fill="hold" grpId="0" nodeType="withEffect">
                                  <p:stCondLst>
                                    <p:cond delay="0"/>
                                  </p:stCondLst>
                                  <p:childTnLst>
                                    <p:animEffect transition="out" filter="fade">
                                      <p:cBhvr>
                                        <p:cTn id="24" dur="1300" tmFilter="0, 0; .2, .5; .8, .5; 1, 0"/>
                                        <p:tgtEl>
                                          <p:spTgt spid="161"/>
                                        </p:tgtEl>
                                      </p:cBhvr>
                                    </p:animEffect>
                                    <p:animScale>
                                      <p:cBhvr>
                                        <p:cTn id="25" dur="650" autoRev="1" fill="hold"/>
                                        <p:tgtEl>
                                          <p:spTgt spid="161"/>
                                        </p:tgtEl>
                                      </p:cBhvr>
                                      <p:by x="105000" y="105000"/>
                                    </p:animScale>
                                  </p:childTnLst>
                                </p:cTn>
                              </p:par>
                              <p:par>
                                <p:cTn id="26" presetID="26" presetClass="emph" presetSubtype="0" fill="hold" grpId="0" nodeType="withEffect">
                                  <p:stCondLst>
                                    <p:cond delay="0"/>
                                  </p:stCondLst>
                                  <p:childTnLst>
                                    <p:animEffect transition="out" filter="fade">
                                      <p:cBhvr>
                                        <p:cTn id="27" dur="1300" tmFilter="0, 0; .2, .5; .8, .5; 1, 0"/>
                                        <p:tgtEl>
                                          <p:spTgt spid="162"/>
                                        </p:tgtEl>
                                      </p:cBhvr>
                                    </p:animEffect>
                                    <p:animScale>
                                      <p:cBhvr>
                                        <p:cTn id="28" dur="650" autoRev="1" fill="hold"/>
                                        <p:tgtEl>
                                          <p:spTgt spid="162"/>
                                        </p:tgtEl>
                                      </p:cBhvr>
                                      <p:by x="105000" y="105000"/>
                                    </p:animScale>
                                  </p:childTnLst>
                                </p:cTn>
                              </p:par>
                              <p:par>
                                <p:cTn id="29" presetID="26" presetClass="emph" presetSubtype="0" fill="hold" grpId="0" nodeType="withEffect">
                                  <p:stCondLst>
                                    <p:cond delay="0"/>
                                  </p:stCondLst>
                                  <p:childTnLst>
                                    <p:animEffect transition="out" filter="fade">
                                      <p:cBhvr>
                                        <p:cTn id="30" dur="1300" tmFilter="0, 0; .2, .5; .8, .5; 1, 0"/>
                                        <p:tgtEl>
                                          <p:spTgt spid="164"/>
                                        </p:tgtEl>
                                      </p:cBhvr>
                                    </p:animEffect>
                                    <p:animScale>
                                      <p:cBhvr>
                                        <p:cTn id="31" dur="650" autoRev="1" fill="hold"/>
                                        <p:tgtEl>
                                          <p:spTgt spid="164"/>
                                        </p:tgtEl>
                                      </p:cBhvr>
                                      <p:by x="105000" y="105000"/>
                                    </p:animScale>
                                  </p:childTnLst>
                                </p:cTn>
                              </p:par>
                              <p:par>
                                <p:cTn id="32" presetID="26" presetClass="emph" presetSubtype="0" fill="hold" grpId="0" nodeType="withEffect">
                                  <p:stCondLst>
                                    <p:cond delay="0"/>
                                  </p:stCondLst>
                                  <p:childTnLst>
                                    <p:animEffect transition="out" filter="fade">
                                      <p:cBhvr>
                                        <p:cTn id="33" dur="1300" tmFilter="0, 0; .2, .5; .8, .5; 1, 0"/>
                                        <p:tgtEl>
                                          <p:spTgt spid="163"/>
                                        </p:tgtEl>
                                      </p:cBhvr>
                                    </p:animEffect>
                                    <p:animScale>
                                      <p:cBhvr>
                                        <p:cTn id="34" dur="650" autoRev="1" fill="hold"/>
                                        <p:tgtEl>
                                          <p:spTgt spid="16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1300" tmFilter="0, 0; .2, .5; .8, .5; 1, 0"/>
                                        <p:tgtEl>
                                          <p:spTgt spid="159"/>
                                        </p:tgtEl>
                                      </p:cBhvr>
                                    </p:animEffect>
                                    <p:animScale>
                                      <p:cBhvr>
                                        <p:cTn id="39" dur="650" autoRev="1" fill="hold"/>
                                        <p:tgtEl>
                                          <p:spTgt spid="159"/>
                                        </p:tgtEl>
                                      </p:cBhvr>
                                      <p:by x="105000" y="105000"/>
                                    </p:animScale>
                                  </p:childTnLst>
                                </p:cTn>
                              </p:par>
                              <p:par>
                                <p:cTn id="40" presetID="26" presetClass="emph" presetSubtype="0" fill="hold" grpId="0" nodeType="withEffect">
                                  <p:stCondLst>
                                    <p:cond delay="0"/>
                                  </p:stCondLst>
                                  <p:childTnLst>
                                    <p:animEffect transition="out" filter="fade">
                                      <p:cBhvr>
                                        <p:cTn id="41" dur="1300" tmFilter="0, 0; .2, .5; .8, .5; 1, 0"/>
                                        <p:tgtEl>
                                          <p:spTgt spid="160"/>
                                        </p:tgtEl>
                                      </p:cBhvr>
                                    </p:animEffect>
                                    <p:animScale>
                                      <p:cBhvr>
                                        <p:cTn id="42" dur="650" autoRev="1" fill="hold"/>
                                        <p:tgtEl>
                                          <p:spTgt spid="160"/>
                                        </p:tgtEl>
                                      </p:cBhvr>
                                      <p:by x="105000" y="105000"/>
                                    </p:animScale>
                                  </p:childTnLst>
                                </p:cTn>
                              </p:par>
                              <p:par>
                                <p:cTn id="43" presetID="26" presetClass="emph" presetSubtype="0" fill="hold" grpId="0" nodeType="withEffect">
                                  <p:stCondLst>
                                    <p:cond delay="0"/>
                                  </p:stCondLst>
                                  <p:childTnLst>
                                    <p:animEffect transition="out" filter="fade">
                                      <p:cBhvr>
                                        <p:cTn id="44" dur="1300" tmFilter="0, 0; .2, .5; .8, .5; 1, 0"/>
                                        <p:tgtEl>
                                          <p:spTgt spid="153"/>
                                        </p:tgtEl>
                                      </p:cBhvr>
                                    </p:animEffect>
                                    <p:animScale>
                                      <p:cBhvr>
                                        <p:cTn id="45" dur="650" autoRev="1" fill="hold"/>
                                        <p:tgtEl>
                                          <p:spTgt spid="153"/>
                                        </p:tgtEl>
                                      </p:cBhvr>
                                      <p:by x="105000" y="105000"/>
                                    </p:animScale>
                                  </p:childTnLst>
                                </p:cTn>
                              </p:par>
                              <p:par>
                                <p:cTn id="46" presetID="26" presetClass="emph" presetSubtype="0" fill="hold" grpId="0" nodeType="withEffect">
                                  <p:stCondLst>
                                    <p:cond delay="0"/>
                                  </p:stCondLst>
                                  <p:childTnLst>
                                    <p:animEffect transition="out" filter="fade">
                                      <p:cBhvr>
                                        <p:cTn id="47" dur="1300" tmFilter="0, 0; .2, .5; .8, .5; 1, 0"/>
                                        <p:tgtEl>
                                          <p:spTgt spid="168"/>
                                        </p:tgtEl>
                                      </p:cBhvr>
                                    </p:animEffect>
                                    <p:animScale>
                                      <p:cBhvr>
                                        <p:cTn id="48" dur="650" autoRev="1" fill="hold"/>
                                        <p:tgtEl>
                                          <p:spTgt spid="168"/>
                                        </p:tgtEl>
                                      </p:cBhvr>
                                      <p:by x="105000" y="105000"/>
                                    </p:animScale>
                                  </p:childTnLst>
                                </p:cTn>
                              </p:par>
                              <p:par>
                                <p:cTn id="49" presetID="26" presetClass="emph" presetSubtype="0" fill="hold" grpId="0" nodeType="withEffect">
                                  <p:stCondLst>
                                    <p:cond delay="0"/>
                                  </p:stCondLst>
                                  <p:childTnLst>
                                    <p:animEffect transition="out" filter="fade">
                                      <p:cBhvr>
                                        <p:cTn id="50" dur="1300" tmFilter="0, 0; .2, .5; .8, .5; 1, 0"/>
                                        <p:tgtEl>
                                          <p:spTgt spid="166"/>
                                        </p:tgtEl>
                                      </p:cBhvr>
                                    </p:animEffect>
                                    <p:animScale>
                                      <p:cBhvr>
                                        <p:cTn id="51" dur="650" autoRev="1" fill="hold"/>
                                        <p:tgtEl>
                                          <p:spTgt spid="166"/>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grpId="0" nodeType="clickEffect">
                                  <p:stCondLst>
                                    <p:cond delay="0"/>
                                  </p:stCondLst>
                                  <p:childTnLst>
                                    <p:animEffect transition="out" filter="fade">
                                      <p:cBhvr>
                                        <p:cTn id="55" dur="1300" tmFilter="0, 0; .2, .5; .8, .5; 1, 0"/>
                                        <p:tgtEl>
                                          <p:spTgt spid="147"/>
                                        </p:tgtEl>
                                      </p:cBhvr>
                                    </p:animEffect>
                                    <p:animScale>
                                      <p:cBhvr>
                                        <p:cTn id="56" dur="650" autoRev="1" fill="hold"/>
                                        <p:tgtEl>
                                          <p:spTgt spid="147"/>
                                        </p:tgtEl>
                                      </p:cBhvr>
                                      <p:by x="105000" y="105000"/>
                                    </p:animScale>
                                  </p:childTnLst>
                                </p:cTn>
                              </p:par>
                              <p:par>
                                <p:cTn id="57" presetID="26" presetClass="emph" presetSubtype="0" fill="hold" grpId="0" nodeType="withEffect">
                                  <p:stCondLst>
                                    <p:cond delay="0"/>
                                  </p:stCondLst>
                                  <p:childTnLst>
                                    <p:animEffect transition="out" filter="fade">
                                      <p:cBhvr>
                                        <p:cTn id="58" dur="1300" tmFilter="0, 0; .2, .5; .8, .5; 1, 0"/>
                                        <p:tgtEl>
                                          <p:spTgt spid="165"/>
                                        </p:tgtEl>
                                      </p:cBhvr>
                                    </p:animEffect>
                                    <p:animScale>
                                      <p:cBhvr>
                                        <p:cTn id="59" dur="650" autoRev="1" fill="hold"/>
                                        <p:tgtEl>
                                          <p:spTgt spid="165"/>
                                        </p:tgtEl>
                                      </p:cBhvr>
                                      <p:by x="105000" y="105000"/>
                                    </p:animScale>
                                  </p:childTnLst>
                                </p:cTn>
                              </p:par>
                              <p:par>
                                <p:cTn id="60" presetID="26" presetClass="emph" presetSubtype="0" fill="hold" grpId="0" nodeType="withEffect">
                                  <p:stCondLst>
                                    <p:cond delay="0"/>
                                  </p:stCondLst>
                                  <p:childTnLst>
                                    <p:animEffect transition="out" filter="fade">
                                      <p:cBhvr>
                                        <p:cTn id="61" dur="1300" tmFilter="0, 0; .2, .5; .8, .5; 1, 0"/>
                                        <p:tgtEl>
                                          <p:spTgt spid="157"/>
                                        </p:tgtEl>
                                      </p:cBhvr>
                                    </p:animEffect>
                                    <p:animScale>
                                      <p:cBhvr>
                                        <p:cTn id="62" dur="650" autoRev="1" fill="hold"/>
                                        <p:tgtEl>
                                          <p:spTgt spid="157"/>
                                        </p:tgtEl>
                                      </p:cBhvr>
                                      <p:by x="105000" y="105000"/>
                                    </p:animScale>
                                  </p:childTnLst>
                                </p:cTn>
                              </p:par>
                              <p:par>
                                <p:cTn id="63" presetID="26" presetClass="emph" presetSubtype="0" fill="hold" grpId="0" nodeType="withEffect">
                                  <p:stCondLst>
                                    <p:cond delay="0"/>
                                  </p:stCondLst>
                                  <p:childTnLst>
                                    <p:animEffect transition="out" filter="fade">
                                      <p:cBhvr>
                                        <p:cTn id="64" dur="1300" tmFilter="0, 0; .2, .5; .8, .5; 1, 0"/>
                                        <p:tgtEl>
                                          <p:spTgt spid="158"/>
                                        </p:tgtEl>
                                      </p:cBhvr>
                                    </p:animEffect>
                                    <p:animScale>
                                      <p:cBhvr>
                                        <p:cTn id="65" dur="650" autoRev="1" fill="hold"/>
                                        <p:tgtEl>
                                          <p:spTgt spid="1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8" grpId="0" animBg="1"/>
      <p:bldP spid="150" grpId="0" animBg="1"/>
      <p:bldP spid="151" grpId="0" animBg="1"/>
      <p:bldP spid="152" grpId="0" animBg="1"/>
      <p:bldP spid="153" grpId="0" animBg="1"/>
      <p:bldP spid="155"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Making Movie Plotlines Useful</a:t>
            </a:r>
            <a:endParaRPr lang="en-US" sz="5400" dirty="0"/>
          </a:p>
        </p:txBody>
      </p:sp>
      <p:sp>
        <p:nvSpPr>
          <p:cNvPr id="3" name="Content Placeholder 2"/>
          <p:cNvSpPr>
            <a:spLocks noGrp="1"/>
          </p:cNvSpPr>
          <p:nvPr>
            <p:ph idx="1"/>
          </p:nvPr>
        </p:nvSpPr>
        <p:spPr/>
        <p:txBody>
          <a:bodyPr>
            <a:normAutofit/>
          </a:bodyPr>
          <a:lstStyle/>
          <a:p>
            <a:pPr marL="457200" indent="-457200">
              <a:buAutoNum type="arabicPeriod"/>
            </a:pPr>
            <a:r>
              <a:rPr lang="en-US" sz="4000" dirty="0" smtClean="0"/>
              <a:t>fishing = fished = fisherman</a:t>
            </a:r>
          </a:p>
          <a:p>
            <a:pPr marL="457200" indent="-457200">
              <a:buAutoNum type="arabicPeriod"/>
            </a:pPr>
            <a:r>
              <a:rPr lang="en-US" sz="4000" strike="sngStrike" dirty="0" smtClean="0"/>
              <a:t>And, but, the</a:t>
            </a:r>
            <a:endParaRPr lang="en-US" sz="4000" strike="sngStrike" dirty="0" smtClean="0"/>
          </a:p>
          <a:p>
            <a:pPr marL="457200" indent="-457200">
              <a:buAutoNum type="arabicPeriod"/>
            </a:pPr>
            <a:r>
              <a:rPr lang="en-US" sz="4000" dirty="0" smtClean="0"/>
              <a:t>"</a:t>
            </a:r>
            <a:r>
              <a:rPr lang="en-US" sz="4000" dirty="0" err="1" smtClean="0"/>
              <a:t>John","John</a:t>
            </a:r>
            <a:r>
              <a:rPr lang="en-US" sz="4000" dirty="0" smtClean="0"/>
              <a:t> likes", "John likes movies”</a:t>
            </a:r>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Datasets</a:t>
            </a:r>
            <a:endParaRPr lang="en-US" dirty="0">
              <a:solidFill>
                <a:schemeClr val="bg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Tree>
    <p:extLst>
      <p:ext uri="{BB962C8B-B14F-4D97-AF65-F5344CB8AC3E}">
        <p14:creationId xmlns:p14="http://schemas.microsoft.com/office/powerpoint/2010/main" val="1562531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Movie Plotline Clustering</a:t>
            </a:r>
            <a:endParaRPr lang="en-US" sz="5400" dirty="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Datasets</a:t>
            </a:r>
            <a:endParaRPr lang="en-US" dirty="0">
              <a:solidFill>
                <a:schemeClr val="bg1"/>
              </a:solidFill>
            </a:endParaRPr>
          </a:p>
        </p:txBody>
      </p:sp>
      <p:sp>
        <p:nvSpPr>
          <p:cNvPr id="125" name="Rounded Rectangle 124"/>
          <p:cNvSpPr/>
          <p:nvPr/>
        </p:nvSpPr>
        <p:spPr>
          <a:xfrm>
            <a:off x="4475468" y="21390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to Predict?</a:t>
            </a:r>
            <a:endParaRPr lang="en-US" dirty="0">
              <a:solidFill>
                <a:schemeClr val="tx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
        <p:nvSpPr>
          <p:cNvPr id="131" name="Oval 130"/>
          <p:cNvSpPr/>
          <p:nvPr/>
        </p:nvSpPr>
        <p:spPr>
          <a:xfrm>
            <a:off x="8800784" y="2143408"/>
            <a:ext cx="2608134" cy="26081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school, high, student, girl, teacher</a:t>
            </a:r>
            <a:endParaRPr lang="en-US" sz="2400" dirty="0"/>
          </a:p>
        </p:txBody>
      </p:sp>
      <p:sp>
        <p:nvSpPr>
          <p:cNvPr id="141" name="Oval 140"/>
          <p:cNvSpPr/>
          <p:nvPr/>
        </p:nvSpPr>
        <p:spPr>
          <a:xfrm>
            <a:off x="878831" y="2143408"/>
            <a:ext cx="2608134" cy="26081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love, falls, woman, man, story</a:t>
            </a:r>
            <a:endParaRPr lang="en-US" sz="2400" dirty="0"/>
          </a:p>
        </p:txBody>
      </p:sp>
      <p:sp>
        <p:nvSpPr>
          <p:cNvPr id="142" name="Oval 141"/>
          <p:cNvSpPr/>
          <p:nvPr/>
        </p:nvSpPr>
        <p:spPr>
          <a:xfrm>
            <a:off x="4839808" y="2143408"/>
            <a:ext cx="2608134" cy="26081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murderer, town, killer, investigator, detective</a:t>
            </a:r>
            <a:endParaRPr lang="en-US" sz="2400" dirty="0"/>
          </a:p>
        </p:txBody>
      </p:sp>
    </p:spTree>
    <p:extLst>
      <p:ext uri="{BB962C8B-B14F-4D97-AF65-F5344CB8AC3E}">
        <p14:creationId xmlns:p14="http://schemas.microsoft.com/office/powerpoint/2010/main" val="1002144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1894"/>
            <a:ext cx="10515600" cy="1325563"/>
          </a:xfrm>
        </p:spPr>
        <p:txBody>
          <a:bodyPr>
            <a:normAutofit/>
          </a:bodyPr>
          <a:lstStyle/>
          <a:p>
            <a:r>
              <a:rPr lang="en-US" sz="5400" dirty="0" smtClean="0"/>
              <a:t>What to Predict / Y Label</a:t>
            </a:r>
            <a:endParaRPr lang="en-US" sz="5400" dirty="0"/>
          </a:p>
        </p:txBody>
      </p:sp>
      <p:sp>
        <p:nvSpPr>
          <p:cNvPr id="3" name="Content Placeholder 2"/>
          <p:cNvSpPr>
            <a:spLocks noGrp="1"/>
          </p:cNvSpPr>
          <p:nvPr>
            <p:ph idx="1"/>
          </p:nvPr>
        </p:nvSpPr>
        <p:spPr/>
        <p:txBody>
          <a:bodyPr>
            <a:normAutofit/>
          </a:bodyPr>
          <a:lstStyle/>
          <a:p>
            <a:pPr marL="0" indent="0">
              <a:buNone/>
            </a:pPr>
            <a:endParaRPr lang="en-US" sz="2400" dirty="0" smtClean="0"/>
          </a:p>
        </p:txBody>
      </p:sp>
      <p:sp>
        <p:nvSpPr>
          <p:cNvPr id="4" name="Rectangle 3"/>
          <p:cNvSpPr/>
          <p:nvPr/>
        </p:nvSpPr>
        <p:spPr>
          <a:xfrm>
            <a:off x="-1" y="-1"/>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700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248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795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18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576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9123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671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6061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451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999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47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9937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2327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6874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1422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812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6202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07505"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1406"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5530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00784"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246261"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70162"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94063"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39540"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85017"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08918"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800459" y="575800"/>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700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248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9795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218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4576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9123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73671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6061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58451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2999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7547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9937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2327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874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1422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3812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202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07505"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931406"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5530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0784"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246261"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70162"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094063"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539540"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985017"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408918"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1800459" y="86712"/>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 y="6191692"/>
            <a:ext cx="12192001" cy="7101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p:cNvSpPr/>
          <p:nvPr/>
        </p:nvSpPr>
        <p:spPr>
          <a:xfrm>
            <a:off x="10700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5248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795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218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4576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9123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3671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6061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58451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02999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47547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89937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32327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76874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21422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63812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06202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07505"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1406"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5530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800784"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246261"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670162"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0094063"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39540"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985017"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408918"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800459" y="6767493"/>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00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5248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795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4218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4576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9123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73671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16061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58451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02999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47547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89937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2327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76874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1422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63812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6202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507505"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931406"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5530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800784"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46261"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670162"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094063"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0539540"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985017"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408918"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1800459" y="6278405"/>
            <a:ext cx="204281" cy="68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107004"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2291236"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4475468" y="6405598"/>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638127" y="6412635"/>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800783" y="6402390"/>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107004"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Introduction</a:t>
            </a:r>
            <a:endParaRPr lang="en-US">
              <a:solidFill>
                <a:schemeClr val="tx1"/>
              </a:solidFill>
            </a:endParaRPr>
          </a:p>
        </p:txBody>
      </p:sp>
      <p:sp>
        <p:nvSpPr>
          <p:cNvPr id="124" name="Rounded Rectangle 123"/>
          <p:cNvSpPr/>
          <p:nvPr/>
        </p:nvSpPr>
        <p:spPr>
          <a:xfrm>
            <a:off x="2291236"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Datasets</a:t>
            </a:r>
            <a:endParaRPr lang="en-US" dirty="0">
              <a:solidFill>
                <a:schemeClr val="tx1"/>
              </a:solidFill>
            </a:endParaRPr>
          </a:p>
        </p:txBody>
      </p:sp>
      <p:sp>
        <p:nvSpPr>
          <p:cNvPr id="125" name="Rounded Rectangle 124"/>
          <p:cNvSpPr/>
          <p:nvPr/>
        </p:nvSpPr>
        <p:spPr>
          <a:xfrm>
            <a:off x="4475468" y="213905"/>
            <a:ext cx="1943037" cy="2887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What to Predict?</a:t>
            </a:r>
            <a:endParaRPr lang="en-US" dirty="0">
              <a:solidFill>
                <a:schemeClr val="bg1"/>
              </a:solidFill>
            </a:endParaRPr>
          </a:p>
        </p:txBody>
      </p:sp>
      <p:sp>
        <p:nvSpPr>
          <p:cNvPr id="126" name="Rounded Rectangle 125"/>
          <p:cNvSpPr/>
          <p:nvPr/>
        </p:nvSpPr>
        <p:spPr>
          <a:xfrm>
            <a:off x="6638127" y="220942"/>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127" name="Rounded Rectangle 126"/>
          <p:cNvSpPr/>
          <p:nvPr/>
        </p:nvSpPr>
        <p:spPr>
          <a:xfrm>
            <a:off x="8800783" y="210697"/>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Deep Learning</a:t>
            </a:r>
            <a:endParaRPr lang="en-US" dirty="0">
              <a:solidFill>
                <a:schemeClr val="tx1"/>
              </a:solidFill>
            </a:endParaRPr>
          </a:p>
        </p:txBody>
      </p:sp>
      <p:sp>
        <p:nvSpPr>
          <p:cNvPr id="133" name="Rounded Rectangle 132"/>
          <p:cNvSpPr/>
          <p:nvPr/>
        </p:nvSpPr>
        <p:spPr>
          <a:xfrm>
            <a:off x="10985015" y="6404806"/>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33"/>
          <p:cNvSpPr/>
          <p:nvPr/>
        </p:nvSpPr>
        <p:spPr>
          <a:xfrm>
            <a:off x="10985015" y="213113"/>
            <a:ext cx="1943037" cy="2887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Beyond!</a:t>
            </a:r>
            <a:endParaRPr lang="en-US" dirty="0">
              <a:solidFill>
                <a:schemeClr val="tx1"/>
              </a:solidFill>
            </a:endParaRPr>
          </a:p>
        </p:txBody>
      </p:sp>
    </p:spTree>
    <p:extLst>
      <p:ext uri="{BB962C8B-B14F-4D97-AF65-F5344CB8AC3E}">
        <p14:creationId xmlns:p14="http://schemas.microsoft.com/office/powerpoint/2010/main" val="362418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TotalTime>
  <Words>1030</Words>
  <Application>Microsoft Macintosh PowerPoint</Application>
  <PresentationFormat>Widescreen</PresentationFormat>
  <Paragraphs>203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Calibri Light</vt:lpstr>
      <vt:lpstr>Impact</vt:lpstr>
      <vt:lpstr>Mangal</vt:lpstr>
      <vt:lpstr>Arial</vt:lpstr>
      <vt:lpstr>Office Theme</vt:lpstr>
      <vt:lpstr>PowerPoint Presentation</vt:lpstr>
      <vt:lpstr>Predicting Movie Genres with Posters and Metadata</vt:lpstr>
      <vt:lpstr>Original Dataset</vt:lpstr>
      <vt:lpstr>How to Use Two Data Sources?</vt:lpstr>
      <vt:lpstr>Feature and Movie Choice</vt:lpstr>
      <vt:lpstr>Feature and Movie Choice</vt:lpstr>
      <vt:lpstr>Making Movie Plotlines Useful</vt:lpstr>
      <vt:lpstr>Movie Plotline Clustering</vt:lpstr>
      <vt:lpstr>What to Predict / Y Label</vt:lpstr>
      <vt:lpstr>Random Forest Model: Results</vt:lpstr>
      <vt:lpstr>Random Forest Model: Top 10 Features</vt:lpstr>
      <vt:lpstr>XGBoost Model: Results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2017-04-29T13:17:18Z</dcterms:created>
  <dcterms:modified xsi:type="dcterms:W3CDTF">2017-04-29T15:51:52Z</dcterms:modified>
</cp:coreProperties>
</file>